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 id="2147483660" r:id="rId2"/>
  </p:sldMasterIdLst>
  <p:notesMasterIdLst>
    <p:notesMasterId r:id="rId31"/>
  </p:notesMasterIdLst>
  <p:sldIdLst>
    <p:sldId id="264" r:id="rId3"/>
    <p:sldId id="263" r:id="rId4"/>
    <p:sldId id="273" r:id="rId5"/>
    <p:sldId id="257" r:id="rId6"/>
    <p:sldId id="258" r:id="rId7"/>
    <p:sldId id="272" r:id="rId8"/>
    <p:sldId id="260" r:id="rId9"/>
    <p:sldId id="261" r:id="rId10"/>
    <p:sldId id="262" r:id="rId11"/>
    <p:sldId id="265" r:id="rId12"/>
    <p:sldId id="266" r:id="rId13"/>
    <p:sldId id="267" r:id="rId14"/>
    <p:sldId id="268" r:id="rId15"/>
    <p:sldId id="278" r:id="rId16"/>
    <p:sldId id="276" r:id="rId17"/>
    <p:sldId id="279" r:id="rId18"/>
    <p:sldId id="280" r:id="rId19"/>
    <p:sldId id="277" r:id="rId20"/>
    <p:sldId id="282" r:id="rId21"/>
    <p:sldId id="283" r:id="rId22"/>
    <p:sldId id="284" r:id="rId23"/>
    <p:sldId id="285" r:id="rId24"/>
    <p:sldId id="286" r:id="rId25"/>
    <p:sldId id="281" r:id="rId26"/>
    <p:sldId id="275" r:id="rId27"/>
    <p:sldId id="271" r:id="rId28"/>
    <p:sldId id="270" r:id="rId29"/>
    <p:sldId id="274" r:id="rId30"/>
  </p:sldIdLst>
  <p:sldSz cx="9144000" cy="6858000" type="screen4x3"/>
  <p:notesSz cx="6858000" cy="9144000"/>
  <p:custDataLst>
    <p:tags r:id="rId32"/>
  </p:custData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B37"/>
    <a:srgbClr val="006600"/>
    <a:srgbClr val="51BB7C"/>
    <a:srgbClr val="46B487"/>
    <a:srgbClr val="3A5337"/>
    <a:srgbClr val="CCFFCC"/>
    <a:srgbClr val="339933"/>
    <a:srgbClr val="6CA872"/>
    <a:srgbClr val="99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69" autoAdjust="0"/>
    <p:restoredTop sz="94660"/>
  </p:normalViewPr>
  <p:slideViewPr>
    <p:cSldViewPr>
      <p:cViewPr varScale="1">
        <p:scale>
          <a:sx n="71" d="100"/>
          <a:sy n="71" d="100"/>
        </p:scale>
        <p:origin x="160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F81BF-B78E-459F-8620-B120CDA8A7B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65222D2-4FE3-4BB1-A561-616A54697BB7}">
      <dgm:prSet phldrT="[Text]" custT="1">
        <dgm:style>
          <a:lnRef idx="0">
            <a:schemeClr val="accent3"/>
          </a:lnRef>
          <a:fillRef idx="3">
            <a:schemeClr val="accent3"/>
          </a:fillRef>
          <a:effectRef idx="3">
            <a:schemeClr val="accent3"/>
          </a:effectRef>
          <a:fontRef idx="minor">
            <a:schemeClr val="lt1"/>
          </a:fontRef>
        </dgm:style>
      </dgm:prSet>
      <dgm:spPr>
        <a:solidFill>
          <a:srgbClr val="46B487"/>
        </a:solidFill>
      </dgm:spPr>
      <dgm:t>
        <a:bodyPr/>
        <a:lstStyle/>
        <a:p>
          <a:endParaRPr lang="en-US" sz="2800" dirty="0">
            <a:solidFill>
              <a:srgbClr val="3A5337"/>
            </a:solidFill>
          </a:endParaRPr>
        </a:p>
      </dgm:t>
    </dgm:pt>
    <dgm:pt modelId="{E08F58F9-D479-4E24-986D-44FA2FE5B1FE}" type="parTrans" cxnId="{EB03ACE2-C253-4673-B909-A8A8A6401A48}">
      <dgm:prSet/>
      <dgm:spPr/>
      <dgm:t>
        <a:bodyPr/>
        <a:lstStyle/>
        <a:p>
          <a:endParaRPr lang="en-US"/>
        </a:p>
      </dgm:t>
    </dgm:pt>
    <dgm:pt modelId="{AFE0D08D-4E91-406E-B010-D40E44ADBBB3}" type="sibTrans" cxnId="{EB03ACE2-C253-4673-B909-A8A8A6401A48}">
      <dgm:prSet/>
      <dgm:spPr/>
      <dgm:t>
        <a:bodyPr/>
        <a:lstStyle/>
        <a:p>
          <a:endParaRPr lang="en-US"/>
        </a:p>
      </dgm:t>
    </dgm:pt>
    <dgm:pt modelId="{DE5D25A8-FBA7-491A-8EAC-C7994B4E58CE}">
      <dgm:prSet phldrT="[Text]" custT="1"/>
      <dgm:spPr>
        <a:solidFill>
          <a:srgbClr val="CCFFCC">
            <a:alpha val="90000"/>
          </a:srgbClr>
        </a:solidFill>
      </dgm:spPr>
      <dgm:t>
        <a:bodyPr/>
        <a:lstStyle/>
        <a:p>
          <a:pPr algn="r"/>
          <a:endParaRPr lang="en-US" sz="2400" dirty="0">
            <a:cs typeface="B Nazanin" panose="00000400000000000000" pitchFamily="2" charset="-78"/>
          </a:endParaRPr>
        </a:p>
      </dgm:t>
    </dgm:pt>
    <dgm:pt modelId="{14D3E37A-E940-4E9F-9476-1FD22B45D09E}" type="parTrans" cxnId="{FA4C787C-A581-4AED-AD26-664F2FEE1C1A}">
      <dgm:prSet/>
      <dgm:spPr/>
      <dgm:t>
        <a:bodyPr/>
        <a:lstStyle/>
        <a:p>
          <a:endParaRPr lang="en-US"/>
        </a:p>
      </dgm:t>
    </dgm:pt>
    <dgm:pt modelId="{B870A126-9425-4362-AA1E-35F822EE1080}" type="sibTrans" cxnId="{FA4C787C-A581-4AED-AD26-664F2FEE1C1A}">
      <dgm:prSet/>
      <dgm:spPr/>
      <dgm:t>
        <a:bodyPr/>
        <a:lstStyle/>
        <a:p>
          <a:endParaRPr lang="en-US"/>
        </a:p>
      </dgm:t>
    </dgm:pt>
    <dgm:pt modelId="{8C0FF876-BA81-48DB-ADE7-8507AEBD7C70}">
      <dgm:prSet phldrT="[Text]" custT="1">
        <dgm:style>
          <a:lnRef idx="0">
            <a:schemeClr val="accent5"/>
          </a:lnRef>
          <a:fillRef idx="3">
            <a:schemeClr val="accent5"/>
          </a:fillRef>
          <a:effectRef idx="3">
            <a:schemeClr val="accent5"/>
          </a:effectRef>
          <a:fontRef idx="minor">
            <a:schemeClr val="lt1"/>
          </a:fontRef>
        </dgm:style>
      </dgm:prSet>
      <dgm:spPr>
        <a:solidFill>
          <a:srgbClr val="46B487"/>
        </a:solidFill>
      </dgm:spPr>
      <dgm:t>
        <a:bodyPr/>
        <a:lstStyle/>
        <a:p>
          <a:endParaRPr lang="en-US" sz="2400" dirty="0">
            <a:solidFill>
              <a:srgbClr val="3A5337"/>
            </a:solidFill>
            <a:cs typeface="B Nazanin" panose="00000400000000000000" pitchFamily="2" charset="-78"/>
          </a:endParaRPr>
        </a:p>
      </dgm:t>
    </dgm:pt>
    <dgm:pt modelId="{EDDF1764-45B4-47C0-A74F-BB274E45547D}" type="parTrans" cxnId="{ADFD9C98-AA99-4F7C-BC2D-5116A7685736}">
      <dgm:prSet/>
      <dgm:spPr/>
      <dgm:t>
        <a:bodyPr/>
        <a:lstStyle/>
        <a:p>
          <a:endParaRPr lang="en-US"/>
        </a:p>
      </dgm:t>
    </dgm:pt>
    <dgm:pt modelId="{F080906F-1B6F-4CD9-8996-649E727F071D}" type="sibTrans" cxnId="{ADFD9C98-AA99-4F7C-BC2D-5116A7685736}">
      <dgm:prSet/>
      <dgm:spPr/>
      <dgm:t>
        <a:bodyPr/>
        <a:lstStyle/>
        <a:p>
          <a:endParaRPr lang="en-US"/>
        </a:p>
      </dgm:t>
    </dgm:pt>
    <dgm:pt modelId="{69F03D4E-EDB1-41EC-8621-C6651F1D05FD}">
      <dgm:prSet phldrT="[Text]" custT="1"/>
      <dgm:spPr>
        <a:solidFill>
          <a:srgbClr val="CCFFCC">
            <a:alpha val="90000"/>
          </a:srgbClr>
        </a:solidFill>
      </dgm:spPr>
      <dgm:t>
        <a:bodyPr/>
        <a:lstStyle/>
        <a:p>
          <a:pPr algn="r"/>
          <a:endParaRPr lang="en-US" sz="1800" dirty="0">
            <a:cs typeface="B Nazanin" panose="00000400000000000000" pitchFamily="2" charset="-78"/>
          </a:endParaRPr>
        </a:p>
      </dgm:t>
    </dgm:pt>
    <dgm:pt modelId="{E537B4F7-4C74-449B-A652-621E91522CCF}" type="parTrans" cxnId="{264A8E86-6E70-4202-8B6D-66BBFEE2525E}">
      <dgm:prSet/>
      <dgm:spPr/>
      <dgm:t>
        <a:bodyPr/>
        <a:lstStyle/>
        <a:p>
          <a:endParaRPr lang="en-US"/>
        </a:p>
      </dgm:t>
    </dgm:pt>
    <dgm:pt modelId="{6C1F8E90-1899-4AD3-8AE6-6F72424B67D2}" type="sibTrans" cxnId="{264A8E86-6E70-4202-8B6D-66BBFEE2525E}">
      <dgm:prSet/>
      <dgm:spPr/>
      <dgm:t>
        <a:bodyPr/>
        <a:lstStyle/>
        <a:p>
          <a:endParaRPr lang="en-US"/>
        </a:p>
      </dgm:t>
    </dgm:pt>
    <dgm:pt modelId="{911C30B1-1026-4876-A733-DC48A2FCCA34}" type="pres">
      <dgm:prSet presAssocID="{8ACF81BF-B78E-459F-8620-B120CDA8A7BF}" presName="Name0" presStyleCnt="0">
        <dgm:presLayoutVars>
          <dgm:dir/>
          <dgm:animLvl val="lvl"/>
          <dgm:resizeHandles/>
        </dgm:presLayoutVars>
      </dgm:prSet>
      <dgm:spPr/>
      <dgm:t>
        <a:bodyPr/>
        <a:lstStyle/>
        <a:p>
          <a:endParaRPr lang="en-US"/>
        </a:p>
      </dgm:t>
    </dgm:pt>
    <dgm:pt modelId="{9EACB09E-7F11-4E2D-A4E3-4D6E9F2B061C}" type="pres">
      <dgm:prSet presAssocID="{365222D2-4FE3-4BB1-A561-616A54697BB7}" presName="linNode" presStyleCnt="0"/>
      <dgm:spPr/>
    </dgm:pt>
    <dgm:pt modelId="{BBF590EC-15D9-4F7F-97D9-747DC6699B18}" type="pres">
      <dgm:prSet presAssocID="{365222D2-4FE3-4BB1-A561-616A54697BB7}" presName="parentShp" presStyleLbl="node1" presStyleIdx="0" presStyleCnt="2" custScaleY="27504" custLinFactNeighborX="-2015" custLinFactNeighborY="1114">
        <dgm:presLayoutVars>
          <dgm:bulletEnabled val="1"/>
        </dgm:presLayoutVars>
      </dgm:prSet>
      <dgm:spPr/>
      <dgm:t>
        <a:bodyPr/>
        <a:lstStyle/>
        <a:p>
          <a:endParaRPr lang="en-US"/>
        </a:p>
      </dgm:t>
    </dgm:pt>
    <dgm:pt modelId="{A1E56F18-40D7-4B85-8747-AED0DFAFC88F}" type="pres">
      <dgm:prSet presAssocID="{365222D2-4FE3-4BB1-A561-616A54697BB7}" presName="childShp" presStyleLbl="bgAccFollowNode1" presStyleIdx="0" presStyleCnt="2" custScaleY="36110" custLinFactNeighborX="4138" custLinFactNeighborY="1114">
        <dgm:presLayoutVars>
          <dgm:bulletEnabled val="1"/>
        </dgm:presLayoutVars>
      </dgm:prSet>
      <dgm:spPr/>
      <dgm:t>
        <a:bodyPr/>
        <a:lstStyle/>
        <a:p>
          <a:endParaRPr lang="en-US"/>
        </a:p>
      </dgm:t>
    </dgm:pt>
    <dgm:pt modelId="{49A0D000-4704-4A0B-800C-286D6DAF4398}" type="pres">
      <dgm:prSet presAssocID="{AFE0D08D-4E91-406E-B010-D40E44ADBBB3}" presName="spacing" presStyleCnt="0"/>
      <dgm:spPr/>
    </dgm:pt>
    <dgm:pt modelId="{ED2D55DF-FBD2-426F-8C17-086E5958D8D9}" type="pres">
      <dgm:prSet presAssocID="{8C0FF876-BA81-48DB-ADE7-8507AEBD7C70}" presName="linNode" presStyleCnt="0"/>
      <dgm:spPr/>
    </dgm:pt>
    <dgm:pt modelId="{3B9300B5-52FF-44BB-9684-5E9A96F1F470}" type="pres">
      <dgm:prSet presAssocID="{8C0FF876-BA81-48DB-ADE7-8507AEBD7C70}" presName="parentShp" presStyleLbl="node1" presStyleIdx="1" presStyleCnt="2" custScaleY="29474" custLinFactNeighborX="-130" custLinFactNeighborY="-18">
        <dgm:presLayoutVars>
          <dgm:bulletEnabled val="1"/>
        </dgm:presLayoutVars>
      </dgm:prSet>
      <dgm:spPr/>
      <dgm:t>
        <a:bodyPr/>
        <a:lstStyle/>
        <a:p>
          <a:endParaRPr lang="en-US"/>
        </a:p>
      </dgm:t>
    </dgm:pt>
    <dgm:pt modelId="{C3C484E6-6FFB-45D9-9D63-5047ABF52DAC}" type="pres">
      <dgm:prSet presAssocID="{8C0FF876-BA81-48DB-ADE7-8507AEBD7C70}" presName="childShp" presStyleLbl="bgAccFollowNode1" presStyleIdx="1" presStyleCnt="2" custScaleY="34484">
        <dgm:presLayoutVars>
          <dgm:bulletEnabled val="1"/>
        </dgm:presLayoutVars>
      </dgm:prSet>
      <dgm:spPr/>
      <dgm:t>
        <a:bodyPr/>
        <a:lstStyle/>
        <a:p>
          <a:endParaRPr lang="en-US"/>
        </a:p>
      </dgm:t>
    </dgm:pt>
  </dgm:ptLst>
  <dgm:cxnLst>
    <dgm:cxn modelId="{B54AC93B-0CA4-4CC3-8CDE-0B5127336795}" type="presOf" srcId="{69F03D4E-EDB1-41EC-8621-C6651F1D05FD}" destId="{C3C484E6-6FFB-45D9-9D63-5047ABF52DAC}" srcOrd="0" destOrd="0" presId="urn:microsoft.com/office/officeart/2005/8/layout/vList6"/>
    <dgm:cxn modelId="{264A8E86-6E70-4202-8B6D-66BBFEE2525E}" srcId="{8C0FF876-BA81-48DB-ADE7-8507AEBD7C70}" destId="{69F03D4E-EDB1-41EC-8621-C6651F1D05FD}" srcOrd="0" destOrd="0" parTransId="{E537B4F7-4C74-449B-A652-621E91522CCF}" sibTransId="{6C1F8E90-1899-4AD3-8AE6-6F72424B67D2}"/>
    <dgm:cxn modelId="{3D2C4E4F-6561-44A0-8C8D-D59FF229307D}" type="presOf" srcId="{365222D2-4FE3-4BB1-A561-616A54697BB7}" destId="{BBF590EC-15D9-4F7F-97D9-747DC6699B18}" srcOrd="0" destOrd="0" presId="urn:microsoft.com/office/officeart/2005/8/layout/vList6"/>
    <dgm:cxn modelId="{D5375360-7F71-459E-B333-F3488360AF7C}" type="presOf" srcId="{DE5D25A8-FBA7-491A-8EAC-C7994B4E58CE}" destId="{A1E56F18-40D7-4B85-8747-AED0DFAFC88F}" srcOrd="0" destOrd="0" presId="urn:microsoft.com/office/officeart/2005/8/layout/vList6"/>
    <dgm:cxn modelId="{FA4C787C-A581-4AED-AD26-664F2FEE1C1A}" srcId="{365222D2-4FE3-4BB1-A561-616A54697BB7}" destId="{DE5D25A8-FBA7-491A-8EAC-C7994B4E58CE}" srcOrd="0" destOrd="0" parTransId="{14D3E37A-E940-4E9F-9476-1FD22B45D09E}" sibTransId="{B870A126-9425-4362-AA1E-35F822EE1080}"/>
    <dgm:cxn modelId="{1F298703-5C9E-46D3-B40B-91611A5984DE}" type="presOf" srcId="{8ACF81BF-B78E-459F-8620-B120CDA8A7BF}" destId="{911C30B1-1026-4876-A733-DC48A2FCCA34}" srcOrd="0" destOrd="0" presId="urn:microsoft.com/office/officeart/2005/8/layout/vList6"/>
    <dgm:cxn modelId="{70926E47-89B3-444E-9EB8-051BD536BF7A}" type="presOf" srcId="{8C0FF876-BA81-48DB-ADE7-8507AEBD7C70}" destId="{3B9300B5-52FF-44BB-9684-5E9A96F1F470}" srcOrd="0" destOrd="0" presId="urn:microsoft.com/office/officeart/2005/8/layout/vList6"/>
    <dgm:cxn modelId="{ADFD9C98-AA99-4F7C-BC2D-5116A7685736}" srcId="{8ACF81BF-B78E-459F-8620-B120CDA8A7BF}" destId="{8C0FF876-BA81-48DB-ADE7-8507AEBD7C70}" srcOrd="1" destOrd="0" parTransId="{EDDF1764-45B4-47C0-A74F-BB274E45547D}" sibTransId="{F080906F-1B6F-4CD9-8996-649E727F071D}"/>
    <dgm:cxn modelId="{EB03ACE2-C253-4673-B909-A8A8A6401A48}" srcId="{8ACF81BF-B78E-459F-8620-B120CDA8A7BF}" destId="{365222D2-4FE3-4BB1-A561-616A54697BB7}" srcOrd="0" destOrd="0" parTransId="{E08F58F9-D479-4E24-986D-44FA2FE5B1FE}" sibTransId="{AFE0D08D-4E91-406E-B010-D40E44ADBBB3}"/>
    <dgm:cxn modelId="{38A16C18-5FDA-4D07-804F-75EF414CCE44}" type="presParOf" srcId="{911C30B1-1026-4876-A733-DC48A2FCCA34}" destId="{9EACB09E-7F11-4E2D-A4E3-4D6E9F2B061C}" srcOrd="0" destOrd="0" presId="urn:microsoft.com/office/officeart/2005/8/layout/vList6"/>
    <dgm:cxn modelId="{AB2A827B-75EF-4434-8A08-DCABDA742771}" type="presParOf" srcId="{9EACB09E-7F11-4E2D-A4E3-4D6E9F2B061C}" destId="{BBF590EC-15D9-4F7F-97D9-747DC6699B18}" srcOrd="0" destOrd="0" presId="urn:microsoft.com/office/officeart/2005/8/layout/vList6"/>
    <dgm:cxn modelId="{2C62B7A9-9B89-4C26-9DA6-FDC4222D2459}" type="presParOf" srcId="{9EACB09E-7F11-4E2D-A4E3-4D6E9F2B061C}" destId="{A1E56F18-40D7-4B85-8747-AED0DFAFC88F}" srcOrd="1" destOrd="0" presId="urn:microsoft.com/office/officeart/2005/8/layout/vList6"/>
    <dgm:cxn modelId="{7CC5295C-9AE8-4EFA-B68D-9646357FCCBF}" type="presParOf" srcId="{911C30B1-1026-4876-A733-DC48A2FCCA34}" destId="{49A0D000-4704-4A0B-800C-286D6DAF4398}" srcOrd="1" destOrd="0" presId="urn:microsoft.com/office/officeart/2005/8/layout/vList6"/>
    <dgm:cxn modelId="{94266354-276D-4FC7-894A-3B32AA89A831}" type="presParOf" srcId="{911C30B1-1026-4876-A733-DC48A2FCCA34}" destId="{ED2D55DF-FBD2-426F-8C17-086E5958D8D9}" srcOrd="2" destOrd="0" presId="urn:microsoft.com/office/officeart/2005/8/layout/vList6"/>
    <dgm:cxn modelId="{B06B3ACE-D4E6-4B6D-86C8-D28559EE13FE}" type="presParOf" srcId="{ED2D55DF-FBD2-426F-8C17-086E5958D8D9}" destId="{3B9300B5-52FF-44BB-9684-5E9A96F1F470}" srcOrd="0" destOrd="0" presId="urn:microsoft.com/office/officeart/2005/8/layout/vList6"/>
    <dgm:cxn modelId="{EA084732-C439-4BF6-B9BF-314D825AEECE}" type="presParOf" srcId="{ED2D55DF-FBD2-426F-8C17-086E5958D8D9}" destId="{C3C484E6-6FFB-45D9-9D63-5047ABF52DA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23EC5-E9FC-47A1-AA6C-B5ACE16A16E4}" type="doc">
      <dgm:prSet loTypeId="urn:microsoft.com/office/officeart/2005/8/layout/arrow6" loCatId="process" qsTypeId="urn:microsoft.com/office/officeart/2005/8/quickstyle/simple5" qsCatId="simple" csTypeId="urn:microsoft.com/office/officeart/2005/8/colors/accent3_4" csCatId="accent3" phldr="1"/>
      <dgm:spPr/>
      <dgm:t>
        <a:bodyPr/>
        <a:lstStyle/>
        <a:p>
          <a:endParaRPr lang="en-US"/>
        </a:p>
      </dgm:t>
    </dgm:pt>
    <dgm:pt modelId="{5E9CEEB2-18BC-4559-AC88-D10D0EC097DD}">
      <dgm:prSet phldrT="[Text]" custT="1"/>
      <dgm:spPr/>
      <dgm:t>
        <a:bodyPr/>
        <a:lstStyle/>
        <a:p>
          <a:endParaRPr lang="en-US" sz="1600" dirty="0">
            <a:cs typeface="B Nazanin" panose="00000400000000000000" pitchFamily="2" charset="-78"/>
          </a:endParaRPr>
        </a:p>
      </dgm:t>
    </dgm:pt>
    <dgm:pt modelId="{DBC3800C-971B-4628-8EA5-DAC01B119F53}" type="parTrans" cxnId="{EBE14FB4-9B5C-467B-9691-732049FADD05}">
      <dgm:prSet/>
      <dgm:spPr/>
      <dgm:t>
        <a:bodyPr/>
        <a:lstStyle/>
        <a:p>
          <a:endParaRPr lang="en-US"/>
        </a:p>
      </dgm:t>
    </dgm:pt>
    <dgm:pt modelId="{6BFA023C-0F97-4485-89BA-CC5DCFDE33FF}" type="sibTrans" cxnId="{EBE14FB4-9B5C-467B-9691-732049FADD05}">
      <dgm:prSet/>
      <dgm:spPr/>
      <dgm:t>
        <a:bodyPr/>
        <a:lstStyle/>
        <a:p>
          <a:endParaRPr lang="en-US"/>
        </a:p>
      </dgm:t>
    </dgm:pt>
    <dgm:pt modelId="{1F0E293B-1F2F-4F15-9EF9-8B9C129113C9}">
      <dgm:prSet/>
      <dgm:spPr/>
      <dgm:t>
        <a:bodyPr/>
        <a:lstStyle/>
        <a:p>
          <a:endParaRPr lang="en-US" dirty="0"/>
        </a:p>
      </dgm:t>
    </dgm:pt>
    <dgm:pt modelId="{61D01092-8F8F-43A5-96E4-7923EDD1670B}" type="parTrans" cxnId="{7BC2845E-EC73-4D25-816A-D76814C670BE}">
      <dgm:prSet/>
      <dgm:spPr/>
      <dgm:t>
        <a:bodyPr/>
        <a:lstStyle/>
        <a:p>
          <a:endParaRPr lang="en-US"/>
        </a:p>
      </dgm:t>
    </dgm:pt>
    <dgm:pt modelId="{1A5AB7DA-856F-43EE-9D62-CEC97AB42061}" type="sibTrans" cxnId="{7BC2845E-EC73-4D25-816A-D76814C670BE}">
      <dgm:prSet/>
      <dgm:spPr/>
      <dgm:t>
        <a:bodyPr/>
        <a:lstStyle/>
        <a:p>
          <a:endParaRPr lang="en-US"/>
        </a:p>
      </dgm:t>
    </dgm:pt>
    <dgm:pt modelId="{DDAF5563-0A54-47EC-BD88-71236CDA2D23}">
      <dgm:prSet/>
      <dgm:spPr/>
      <dgm:t>
        <a:bodyPr/>
        <a:lstStyle/>
        <a:p>
          <a:endParaRPr lang="en-US"/>
        </a:p>
      </dgm:t>
    </dgm:pt>
    <dgm:pt modelId="{E7142BC7-49AF-4ED1-9E17-7C2928E64011}" type="parTrans" cxnId="{10923F35-D5EE-4C06-B961-2AAB6C72E28C}">
      <dgm:prSet/>
      <dgm:spPr/>
      <dgm:t>
        <a:bodyPr/>
        <a:lstStyle/>
        <a:p>
          <a:endParaRPr lang="en-US"/>
        </a:p>
      </dgm:t>
    </dgm:pt>
    <dgm:pt modelId="{94216338-6751-4DD6-817C-07D9FF2ADDDC}" type="sibTrans" cxnId="{10923F35-D5EE-4C06-B961-2AAB6C72E28C}">
      <dgm:prSet/>
      <dgm:spPr/>
      <dgm:t>
        <a:bodyPr/>
        <a:lstStyle/>
        <a:p>
          <a:endParaRPr lang="en-US"/>
        </a:p>
      </dgm:t>
    </dgm:pt>
    <dgm:pt modelId="{960181A6-9AD7-46F1-B971-B7F4BB2B505E}">
      <dgm:prSet/>
      <dgm:spPr/>
      <dgm:t>
        <a:bodyPr/>
        <a:lstStyle/>
        <a:p>
          <a:endParaRPr lang="en-US"/>
        </a:p>
      </dgm:t>
    </dgm:pt>
    <dgm:pt modelId="{70036DFA-8044-4D01-82A2-CE989FB2CB38}" type="parTrans" cxnId="{EC88B72D-6413-4AE3-822E-48B01AA0FBB5}">
      <dgm:prSet/>
      <dgm:spPr/>
      <dgm:t>
        <a:bodyPr/>
        <a:lstStyle/>
        <a:p>
          <a:endParaRPr lang="en-US"/>
        </a:p>
      </dgm:t>
    </dgm:pt>
    <dgm:pt modelId="{08F0F790-CE6B-438D-8FEB-DE6BF50BD81B}" type="sibTrans" cxnId="{EC88B72D-6413-4AE3-822E-48B01AA0FBB5}">
      <dgm:prSet/>
      <dgm:spPr/>
      <dgm:t>
        <a:bodyPr/>
        <a:lstStyle/>
        <a:p>
          <a:endParaRPr lang="en-US"/>
        </a:p>
      </dgm:t>
    </dgm:pt>
    <dgm:pt modelId="{B37B5C8A-B8E6-4391-AEFB-295C4F9E2109}">
      <dgm:prSet/>
      <dgm:spPr/>
      <dgm:t>
        <a:bodyPr/>
        <a:lstStyle/>
        <a:p>
          <a:endParaRPr lang="en-US"/>
        </a:p>
      </dgm:t>
    </dgm:pt>
    <dgm:pt modelId="{435AC734-E8EE-4046-B115-1962203F64A2}" type="parTrans" cxnId="{DC7DF8E4-4D1B-4840-AEB5-1544AF052EEC}">
      <dgm:prSet/>
      <dgm:spPr/>
      <dgm:t>
        <a:bodyPr/>
        <a:lstStyle/>
        <a:p>
          <a:endParaRPr lang="en-US"/>
        </a:p>
      </dgm:t>
    </dgm:pt>
    <dgm:pt modelId="{F832E8D3-4731-46BB-A77F-7F7A684FB3EB}" type="sibTrans" cxnId="{DC7DF8E4-4D1B-4840-AEB5-1544AF052EEC}">
      <dgm:prSet/>
      <dgm:spPr/>
      <dgm:t>
        <a:bodyPr/>
        <a:lstStyle/>
        <a:p>
          <a:endParaRPr lang="en-US"/>
        </a:p>
      </dgm:t>
    </dgm:pt>
    <dgm:pt modelId="{60EB6183-BA8A-42FD-8390-AA3D54F536A5}" type="pres">
      <dgm:prSet presAssocID="{7AD23EC5-E9FC-47A1-AA6C-B5ACE16A16E4}" presName="compositeShape" presStyleCnt="0">
        <dgm:presLayoutVars>
          <dgm:chMax val="2"/>
          <dgm:dir/>
          <dgm:resizeHandles val="exact"/>
        </dgm:presLayoutVars>
      </dgm:prSet>
      <dgm:spPr/>
      <dgm:t>
        <a:bodyPr/>
        <a:lstStyle/>
        <a:p>
          <a:endParaRPr lang="en-US"/>
        </a:p>
      </dgm:t>
    </dgm:pt>
    <dgm:pt modelId="{5463C155-4EA5-4F39-869F-657555701B5A}" type="pres">
      <dgm:prSet presAssocID="{7AD23EC5-E9FC-47A1-AA6C-B5ACE16A16E4}" presName="ribbon" presStyleLbl="node1" presStyleIdx="0" presStyleCnt="1" custScaleY="118803" custLinFactNeighborX="1301" custLinFactNeighborY="9036"/>
      <dgm:spPr/>
    </dgm:pt>
    <dgm:pt modelId="{8B5D73A1-09C6-4F71-9CEE-1659AAB836FD}" type="pres">
      <dgm:prSet presAssocID="{7AD23EC5-E9FC-47A1-AA6C-B5ACE16A16E4}" presName="leftArrowText" presStyleLbl="node1" presStyleIdx="0" presStyleCnt="1" custLinFactNeighborX="-30648" custLinFactNeighborY="20263">
        <dgm:presLayoutVars>
          <dgm:chMax val="0"/>
          <dgm:bulletEnabled val="1"/>
        </dgm:presLayoutVars>
      </dgm:prSet>
      <dgm:spPr/>
      <dgm:t>
        <a:bodyPr/>
        <a:lstStyle/>
        <a:p>
          <a:endParaRPr lang="en-US"/>
        </a:p>
      </dgm:t>
    </dgm:pt>
    <dgm:pt modelId="{935D44D7-2DF9-4438-96D2-65F34444A55F}" type="pres">
      <dgm:prSet presAssocID="{7AD23EC5-E9FC-47A1-AA6C-B5ACE16A16E4}" presName="rightArrowText" presStyleLbl="node1" presStyleIdx="0" presStyleCnt="1" custScaleX="158223" custScaleY="75819" custLinFactNeighborX="-14769" custLinFactNeighborY="5867">
        <dgm:presLayoutVars>
          <dgm:chMax val="0"/>
          <dgm:bulletEnabled val="1"/>
        </dgm:presLayoutVars>
      </dgm:prSet>
      <dgm:spPr/>
      <dgm:t>
        <a:bodyPr/>
        <a:lstStyle/>
        <a:p>
          <a:endParaRPr lang="en-US"/>
        </a:p>
      </dgm:t>
    </dgm:pt>
  </dgm:ptLst>
  <dgm:cxnLst>
    <dgm:cxn modelId="{B199BC6F-7F29-476A-BBB1-43349ACCBAD9}" type="presOf" srcId="{5E9CEEB2-18BC-4559-AC88-D10D0EC097DD}" destId="{8B5D73A1-09C6-4F71-9CEE-1659AAB836FD}" srcOrd="0" destOrd="0" presId="urn:microsoft.com/office/officeart/2005/8/layout/arrow6"/>
    <dgm:cxn modelId="{DC7DF8E4-4D1B-4840-AEB5-1544AF052EEC}" srcId="{7AD23EC5-E9FC-47A1-AA6C-B5ACE16A16E4}" destId="{B37B5C8A-B8E6-4391-AEFB-295C4F9E2109}" srcOrd="4" destOrd="0" parTransId="{435AC734-E8EE-4046-B115-1962203F64A2}" sibTransId="{F832E8D3-4731-46BB-A77F-7F7A684FB3EB}"/>
    <dgm:cxn modelId="{EC88B72D-6413-4AE3-822E-48B01AA0FBB5}" srcId="{7AD23EC5-E9FC-47A1-AA6C-B5ACE16A16E4}" destId="{960181A6-9AD7-46F1-B971-B7F4BB2B505E}" srcOrd="3" destOrd="0" parTransId="{70036DFA-8044-4D01-82A2-CE989FB2CB38}" sibTransId="{08F0F790-CE6B-438D-8FEB-DE6BF50BD81B}"/>
    <dgm:cxn modelId="{10923F35-D5EE-4C06-B961-2AAB6C72E28C}" srcId="{7AD23EC5-E9FC-47A1-AA6C-B5ACE16A16E4}" destId="{DDAF5563-0A54-47EC-BD88-71236CDA2D23}" srcOrd="1" destOrd="0" parTransId="{E7142BC7-49AF-4ED1-9E17-7C2928E64011}" sibTransId="{94216338-6751-4DD6-817C-07D9FF2ADDDC}"/>
    <dgm:cxn modelId="{3E0D9A16-9FFE-4A5A-AFD1-D27DBE8EB221}" type="presOf" srcId="{DDAF5563-0A54-47EC-BD88-71236CDA2D23}" destId="{935D44D7-2DF9-4438-96D2-65F34444A55F}" srcOrd="0" destOrd="0" presId="urn:microsoft.com/office/officeart/2005/8/layout/arrow6"/>
    <dgm:cxn modelId="{EBE14FB4-9B5C-467B-9691-732049FADD05}" srcId="{7AD23EC5-E9FC-47A1-AA6C-B5ACE16A16E4}" destId="{5E9CEEB2-18BC-4559-AC88-D10D0EC097DD}" srcOrd="0" destOrd="0" parTransId="{DBC3800C-971B-4628-8EA5-DAC01B119F53}" sibTransId="{6BFA023C-0F97-4485-89BA-CC5DCFDE33FF}"/>
    <dgm:cxn modelId="{7BC2845E-EC73-4D25-816A-D76814C670BE}" srcId="{7AD23EC5-E9FC-47A1-AA6C-B5ACE16A16E4}" destId="{1F0E293B-1F2F-4F15-9EF9-8B9C129113C9}" srcOrd="2" destOrd="0" parTransId="{61D01092-8F8F-43A5-96E4-7923EDD1670B}" sibTransId="{1A5AB7DA-856F-43EE-9D62-CEC97AB42061}"/>
    <dgm:cxn modelId="{AF969BF1-0306-4AFB-B6B2-A776C8484402}" type="presOf" srcId="{7AD23EC5-E9FC-47A1-AA6C-B5ACE16A16E4}" destId="{60EB6183-BA8A-42FD-8390-AA3D54F536A5}" srcOrd="0" destOrd="0" presId="urn:microsoft.com/office/officeart/2005/8/layout/arrow6"/>
    <dgm:cxn modelId="{DE41E8CD-BBC1-4172-8571-F216A7973DCC}" type="presParOf" srcId="{60EB6183-BA8A-42FD-8390-AA3D54F536A5}" destId="{5463C155-4EA5-4F39-869F-657555701B5A}" srcOrd="0" destOrd="0" presId="urn:microsoft.com/office/officeart/2005/8/layout/arrow6"/>
    <dgm:cxn modelId="{D49BADAD-32FB-4C79-BA91-100DCF48BF84}" type="presParOf" srcId="{60EB6183-BA8A-42FD-8390-AA3D54F536A5}" destId="{8B5D73A1-09C6-4F71-9CEE-1659AAB836FD}" srcOrd="1" destOrd="0" presId="urn:microsoft.com/office/officeart/2005/8/layout/arrow6"/>
    <dgm:cxn modelId="{7789EAD0-175E-437A-AB99-D4A7457C4B46}" type="presParOf" srcId="{60EB6183-BA8A-42FD-8390-AA3D54F536A5}" destId="{935D44D7-2DF9-4438-96D2-65F34444A55F}"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B5318-D5BA-4762-8CE3-66112249E99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D09E7F9D-27BD-41D5-8D2F-054F75CF96F4}">
      <dgm:prSet phldrT="[Text]" custT="1"/>
      <dgm:spPr/>
      <dgm:t>
        <a:bodyPr/>
        <a:lstStyle/>
        <a:p>
          <a:pPr algn="r"/>
          <a:endParaRPr lang="fa-IR" sz="3200" dirty="0">
            <a:cs typeface="B Nazanin" panose="00000400000000000000" pitchFamily="2" charset="-78"/>
          </a:endParaRPr>
        </a:p>
        <a:p>
          <a:pPr algn="r"/>
          <a:r>
            <a:rPr lang="fa-IR" sz="2800" b="1" dirty="0">
              <a:cs typeface="B Nazanin" panose="00000400000000000000" pitchFamily="2" charset="-78"/>
            </a:rPr>
            <a:t> </a:t>
          </a:r>
          <a:r>
            <a:rPr lang="fa-IR" sz="3200" dirty="0"/>
            <a:t>
</a:t>
          </a:r>
          <a:endParaRPr lang="en-US" sz="3200" dirty="0"/>
        </a:p>
      </dgm:t>
    </dgm:pt>
    <dgm:pt modelId="{A37CFD90-BE7A-4B01-9916-FD0A619F0D97}" type="parTrans" cxnId="{B2997218-0D20-460F-896D-ED2ABF504D6A}">
      <dgm:prSet/>
      <dgm:spPr/>
      <dgm:t>
        <a:bodyPr/>
        <a:lstStyle/>
        <a:p>
          <a:endParaRPr lang="en-US"/>
        </a:p>
      </dgm:t>
    </dgm:pt>
    <dgm:pt modelId="{65EDE4EA-640F-4C08-AAFB-F7B067C52B32}" type="sibTrans" cxnId="{B2997218-0D20-460F-896D-ED2ABF504D6A}">
      <dgm:prSet/>
      <dgm:spPr/>
      <dgm:t>
        <a:bodyPr/>
        <a:lstStyle/>
        <a:p>
          <a:endParaRPr lang="en-US"/>
        </a:p>
      </dgm:t>
    </dgm:pt>
    <dgm:pt modelId="{60E5B3D0-E50C-49C3-95BC-51757C408096}">
      <dgm:prSet phldrT="[Text]" custT="1"/>
      <dgm:spPr/>
      <dgm:t>
        <a:bodyPr/>
        <a:lstStyle/>
        <a:p>
          <a:pPr algn="r"/>
          <a:endParaRPr lang="en-US" sz="2800" b="1" dirty="0">
            <a:solidFill>
              <a:srgbClr val="3A5337"/>
            </a:solidFill>
            <a:cs typeface="B Nazanin" panose="00000400000000000000" pitchFamily="2" charset="-78"/>
          </a:endParaRPr>
        </a:p>
      </dgm:t>
    </dgm:pt>
    <dgm:pt modelId="{B048B178-DA09-41C0-8021-7186B5E3BEA8}" type="parTrans" cxnId="{5FE5EE0D-649A-4825-A5AE-A0014336C893}">
      <dgm:prSet/>
      <dgm:spPr/>
      <dgm:t>
        <a:bodyPr/>
        <a:lstStyle/>
        <a:p>
          <a:endParaRPr lang="en-US"/>
        </a:p>
      </dgm:t>
    </dgm:pt>
    <dgm:pt modelId="{86EDC38C-3211-4918-84FB-CF6EE0C4EEF9}" type="sibTrans" cxnId="{5FE5EE0D-649A-4825-A5AE-A0014336C893}">
      <dgm:prSet/>
      <dgm:spPr/>
      <dgm:t>
        <a:bodyPr/>
        <a:lstStyle/>
        <a:p>
          <a:endParaRPr lang="en-US"/>
        </a:p>
      </dgm:t>
    </dgm:pt>
    <dgm:pt modelId="{89838A40-F641-4B9D-9938-F965E9D67E0D}" type="pres">
      <dgm:prSet presAssocID="{D46B5318-D5BA-4762-8CE3-66112249E991}" presName="linear" presStyleCnt="0">
        <dgm:presLayoutVars>
          <dgm:animLvl val="lvl"/>
          <dgm:resizeHandles val="exact"/>
        </dgm:presLayoutVars>
      </dgm:prSet>
      <dgm:spPr/>
      <dgm:t>
        <a:bodyPr/>
        <a:lstStyle/>
        <a:p>
          <a:endParaRPr lang="en-US"/>
        </a:p>
      </dgm:t>
    </dgm:pt>
    <dgm:pt modelId="{ADBCF190-5CBE-4029-AAF3-579191981405}" type="pres">
      <dgm:prSet presAssocID="{D09E7F9D-27BD-41D5-8D2F-054F75CF96F4}" presName="parentText" presStyleLbl="node1" presStyleIdx="0" presStyleCnt="2" custScaleY="94678" custLinFactNeighborY="2884">
        <dgm:presLayoutVars>
          <dgm:chMax val="0"/>
          <dgm:bulletEnabled val="1"/>
        </dgm:presLayoutVars>
      </dgm:prSet>
      <dgm:spPr/>
      <dgm:t>
        <a:bodyPr/>
        <a:lstStyle/>
        <a:p>
          <a:endParaRPr lang="en-US"/>
        </a:p>
      </dgm:t>
    </dgm:pt>
    <dgm:pt modelId="{DD3B7A4B-4314-4F42-9EF6-967A68E144D3}" type="pres">
      <dgm:prSet presAssocID="{65EDE4EA-640F-4C08-AAFB-F7B067C52B32}" presName="spacer" presStyleCnt="0"/>
      <dgm:spPr/>
    </dgm:pt>
    <dgm:pt modelId="{A6C2EA3B-7AFA-4234-A43E-389038FF051D}" type="pres">
      <dgm:prSet presAssocID="{60E5B3D0-E50C-49C3-95BC-51757C408096}" presName="parentText" presStyleLbl="node1" presStyleIdx="1" presStyleCnt="2" custScaleY="122697" custLinFactNeighborY="26788">
        <dgm:presLayoutVars>
          <dgm:chMax val="0"/>
          <dgm:bulletEnabled val="1"/>
        </dgm:presLayoutVars>
      </dgm:prSet>
      <dgm:spPr/>
      <dgm:t>
        <a:bodyPr/>
        <a:lstStyle/>
        <a:p>
          <a:endParaRPr lang="en-US"/>
        </a:p>
      </dgm:t>
    </dgm:pt>
  </dgm:ptLst>
  <dgm:cxnLst>
    <dgm:cxn modelId="{44C2C739-AF18-4974-B480-D3057E32923A}" type="presOf" srcId="{60E5B3D0-E50C-49C3-95BC-51757C408096}" destId="{A6C2EA3B-7AFA-4234-A43E-389038FF051D}" srcOrd="0" destOrd="0" presId="urn:microsoft.com/office/officeart/2005/8/layout/vList2"/>
    <dgm:cxn modelId="{D7EEDD1E-5BD3-4213-BAD4-46C5D3A427CB}" type="presOf" srcId="{D09E7F9D-27BD-41D5-8D2F-054F75CF96F4}" destId="{ADBCF190-5CBE-4029-AAF3-579191981405}" srcOrd="0" destOrd="0" presId="urn:microsoft.com/office/officeart/2005/8/layout/vList2"/>
    <dgm:cxn modelId="{B2997218-0D20-460F-896D-ED2ABF504D6A}" srcId="{D46B5318-D5BA-4762-8CE3-66112249E991}" destId="{D09E7F9D-27BD-41D5-8D2F-054F75CF96F4}" srcOrd="0" destOrd="0" parTransId="{A37CFD90-BE7A-4B01-9916-FD0A619F0D97}" sibTransId="{65EDE4EA-640F-4C08-AAFB-F7B067C52B32}"/>
    <dgm:cxn modelId="{5FE5EE0D-649A-4825-A5AE-A0014336C893}" srcId="{D46B5318-D5BA-4762-8CE3-66112249E991}" destId="{60E5B3D0-E50C-49C3-95BC-51757C408096}" srcOrd="1" destOrd="0" parTransId="{B048B178-DA09-41C0-8021-7186B5E3BEA8}" sibTransId="{86EDC38C-3211-4918-84FB-CF6EE0C4EEF9}"/>
    <dgm:cxn modelId="{2C5AA8E6-C640-4016-814E-440B719C0606}" type="presOf" srcId="{D46B5318-D5BA-4762-8CE3-66112249E991}" destId="{89838A40-F641-4B9D-9938-F965E9D67E0D}" srcOrd="0" destOrd="0" presId="urn:microsoft.com/office/officeart/2005/8/layout/vList2"/>
    <dgm:cxn modelId="{277C9111-C2E1-40DA-B9D0-F38C6D847755}" type="presParOf" srcId="{89838A40-F641-4B9D-9938-F965E9D67E0D}" destId="{ADBCF190-5CBE-4029-AAF3-579191981405}" srcOrd="0" destOrd="0" presId="urn:microsoft.com/office/officeart/2005/8/layout/vList2"/>
    <dgm:cxn modelId="{D08B82CE-3649-461C-9AC0-F13DB30618CD}" type="presParOf" srcId="{89838A40-F641-4B9D-9938-F965E9D67E0D}" destId="{DD3B7A4B-4314-4F42-9EF6-967A68E144D3}" srcOrd="1" destOrd="0" presId="urn:microsoft.com/office/officeart/2005/8/layout/vList2"/>
    <dgm:cxn modelId="{E32075F5-199A-42BF-911B-8B9C2F0C5737}" type="presParOf" srcId="{89838A40-F641-4B9D-9938-F965E9D67E0D}" destId="{A6C2EA3B-7AFA-4234-A43E-389038FF051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56F18-40D7-4B85-8747-AED0DFAFC88F}">
      <dsp:nvSpPr>
        <dsp:cNvPr id="0" name=""/>
        <dsp:cNvSpPr/>
      </dsp:nvSpPr>
      <dsp:spPr>
        <a:xfrm>
          <a:off x="1910323" y="366032"/>
          <a:ext cx="2865484" cy="1221913"/>
        </a:xfrm>
        <a:prstGeom prst="rightArrow">
          <a:avLst>
            <a:gd name="adj1" fmla="val 75000"/>
            <a:gd name="adj2" fmla="val 50000"/>
          </a:avLst>
        </a:prstGeom>
        <a:solidFill>
          <a:srgbClr val="CC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a:lnSpc>
              <a:spcPct val="90000"/>
            </a:lnSpc>
            <a:spcBef>
              <a:spcPct val="0"/>
            </a:spcBef>
            <a:spcAft>
              <a:spcPct val="15000"/>
            </a:spcAft>
            <a:buChar char="••"/>
          </a:pPr>
          <a:endParaRPr lang="en-US" sz="2400" kern="1200" dirty="0">
            <a:cs typeface="B Nazanin" panose="00000400000000000000" pitchFamily="2" charset="-78"/>
          </a:endParaRPr>
        </a:p>
      </dsp:txBody>
      <dsp:txXfrm>
        <a:off x="1910323" y="518771"/>
        <a:ext cx="2407267" cy="916435"/>
      </dsp:txXfrm>
    </dsp:sp>
    <dsp:sp modelId="{BBF590EC-15D9-4F7F-97D9-747DC6699B18}">
      <dsp:nvSpPr>
        <dsp:cNvPr id="0" name=""/>
        <dsp:cNvSpPr/>
      </dsp:nvSpPr>
      <dsp:spPr>
        <a:xfrm>
          <a:off x="0" y="511640"/>
          <a:ext cx="1910323" cy="930697"/>
        </a:xfrm>
        <a:prstGeom prst="roundRect">
          <a:avLst/>
        </a:prstGeom>
        <a:solidFill>
          <a:srgbClr val="46B4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kern="1200" dirty="0">
            <a:solidFill>
              <a:srgbClr val="3A5337"/>
            </a:solidFill>
          </a:endParaRPr>
        </a:p>
      </dsp:txBody>
      <dsp:txXfrm>
        <a:off x="45433" y="557073"/>
        <a:ext cx="1819457" cy="839831"/>
      </dsp:txXfrm>
    </dsp:sp>
    <dsp:sp modelId="{C3C484E6-6FFB-45D9-9D63-5047ABF52DAC}">
      <dsp:nvSpPr>
        <dsp:cNvPr id="0" name=""/>
        <dsp:cNvSpPr/>
      </dsp:nvSpPr>
      <dsp:spPr>
        <a:xfrm>
          <a:off x="1910323" y="1888636"/>
          <a:ext cx="2865484" cy="1166891"/>
        </a:xfrm>
        <a:prstGeom prst="rightArrow">
          <a:avLst>
            <a:gd name="adj1" fmla="val 75000"/>
            <a:gd name="adj2" fmla="val 50000"/>
          </a:avLst>
        </a:prstGeom>
        <a:solidFill>
          <a:srgbClr val="CC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a:lnSpc>
              <a:spcPct val="90000"/>
            </a:lnSpc>
            <a:spcBef>
              <a:spcPct val="0"/>
            </a:spcBef>
            <a:spcAft>
              <a:spcPct val="15000"/>
            </a:spcAft>
            <a:buChar char="••"/>
          </a:pPr>
          <a:endParaRPr lang="en-US" sz="1800" kern="1200" dirty="0">
            <a:cs typeface="B Nazanin" panose="00000400000000000000" pitchFamily="2" charset="-78"/>
          </a:endParaRPr>
        </a:p>
      </dsp:txBody>
      <dsp:txXfrm>
        <a:off x="1910323" y="2034497"/>
        <a:ext cx="2427900" cy="875169"/>
      </dsp:txXfrm>
    </dsp:sp>
    <dsp:sp modelId="{3B9300B5-52FF-44BB-9684-5E9A96F1F470}">
      <dsp:nvSpPr>
        <dsp:cNvPr id="0" name=""/>
        <dsp:cNvSpPr/>
      </dsp:nvSpPr>
      <dsp:spPr>
        <a:xfrm>
          <a:off x="0" y="1972792"/>
          <a:ext cx="1910323" cy="997360"/>
        </a:xfrm>
        <a:prstGeom prst="roundRect">
          <a:avLst/>
        </a:prstGeom>
        <a:solidFill>
          <a:srgbClr val="46B4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solidFill>
              <a:srgbClr val="3A5337"/>
            </a:solidFill>
            <a:cs typeface="B Nazanin" panose="00000400000000000000" pitchFamily="2" charset="-78"/>
          </a:endParaRPr>
        </a:p>
      </dsp:txBody>
      <dsp:txXfrm>
        <a:off x="48687" y="2021479"/>
        <a:ext cx="1812949" cy="899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3C155-4EA5-4F39-869F-657555701B5A}">
      <dsp:nvSpPr>
        <dsp:cNvPr id="0" name=""/>
        <dsp:cNvSpPr/>
      </dsp:nvSpPr>
      <dsp:spPr>
        <a:xfrm>
          <a:off x="0" y="396788"/>
          <a:ext cx="4682013" cy="2224948"/>
        </a:xfrm>
        <a:prstGeom prst="leftRightRibb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5D73A1-09C6-4F71-9CEE-1659AAB836FD}">
      <dsp:nvSpPr>
        <dsp:cNvPr id="0" name=""/>
        <dsp:cNvSpPr/>
      </dsp:nvSpPr>
      <dsp:spPr>
        <a:xfrm>
          <a:off x="80035" y="917322"/>
          <a:ext cx="1545064" cy="91767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endParaRPr lang="en-US" sz="1600" kern="1200" dirty="0">
            <a:cs typeface="B Nazanin" panose="00000400000000000000" pitchFamily="2" charset="-78"/>
          </a:endParaRPr>
        </a:p>
      </dsp:txBody>
      <dsp:txXfrm>
        <a:off x="80035" y="917322"/>
        <a:ext cx="1545064" cy="917674"/>
      </dsp:txXfrm>
    </dsp:sp>
    <dsp:sp modelId="{935D44D7-2DF9-4438-96D2-65F34444A55F}">
      <dsp:nvSpPr>
        <dsp:cNvPr id="0" name=""/>
        <dsp:cNvSpPr/>
      </dsp:nvSpPr>
      <dsp:spPr>
        <a:xfrm>
          <a:off x="1531480" y="1195814"/>
          <a:ext cx="2889128" cy="69577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endParaRPr lang="en-US" sz="3200" kern="1200"/>
        </a:p>
      </dsp:txBody>
      <dsp:txXfrm>
        <a:off x="1531480" y="1195814"/>
        <a:ext cx="2889128" cy="695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CF190-5CBE-4029-AAF3-579191981405}">
      <dsp:nvSpPr>
        <dsp:cNvPr id="0" name=""/>
        <dsp:cNvSpPr/>
      </dsp:nvSpPr>
      <dsp:spPr>
        <a:xfrm>
          <a:off x="0" y="373464"/>
          <a:ext cx="6096000" cy="1174196"/>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endParaRPr lang="fa-IR" sz="3200" kern="1200" dirty="0">
            <a:cs typeface="B Nazanin" panose="00000400000000000000" pitchFamily="2" charset="-78"/>
          </a:endParaRPr>
        </a:p>
        <a:p>
          <a:pPr lvl="0" algn="r" defTabSz="1422400">
            <a:lnSpc>
              <a:spcPct val="90000"/>
            </a:lnSpc>
            <a:spcBef>
              <a:spcPct val="0"/>
            </a:spcBef>
            <a:spcAft>
              <a:spcPct val="35000"/>
            </a:spcAft>
          </a:pPr>
          <a:r>
            <a:rPr lang="fa-IR" sz="2800" b="1" kern="1200" dirty="0">
              <a:cs typeface="B Nazanin" panose="00000400000000000000" pitchFamily="2" charset="-78"/>
            </a:rPr>
            <a:t> </a:t>
          </a:r>
          <a:r>
            <a:rPr lang="fa-IR" sz="3200" kern="1200" dirty="0"/>
            <a:t>
</a:t>
          </a:r>
          <a:endParaRPr lang="en-US" sz="3200" kern="1200" dirty="0"/>
        </a:p>
      </dsp:txBody>
      <dsp:txXfrm>
        <a:off x="57320" y="430784"/>
        <a:ext cx="5981360" cy="1059556"/>
      </dsp:txXfrm>
    </dsp:sp>
    <dsp:sp modelId="{A6C2EA3B-7AFA-4234-A43E-389038FF051D}">
      <dsp:nvSpPr>
        <dsp:cNvPr id="0" name=""/>
        <dsp:cNvSpPr/>
      </dsp:nvSpPr>
      <dsp:spPr>
        <a:xfrm>
          <a:off x="0" y="1565503"/>
          <a:ext cx="6096000" cy="1521688"/>
        </a:xfrm>
        <a:prstGeom prst="roundRec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b="1" kern="1200" dirty="0">
            <a:solidFill>
              <a:srgbClr val="3A5337"/>
            </a:solidFill>
            <a:cs typeface="B Nazanin" panose="00000400000000000000" pitchFamily="2" charset="-78"/>
          </a:endParaRPr>
        </a:p>
      </dsp:txBody>
      <dsp:txXfrm>
        <a:off x="74283" y="1639786"/>
        <a:ext cx="5947434" cy="137312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41824E-725B-4ACD-8EBF-EDE41ACFDF01}" type="datetimeFigureOut">
              <a:rPr lang="fa-IR" smtClean="0"/>
              <a:pPr/>
              <a:t>03/10/1443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87B796-0FB4-4BD0-A80C-C9BFCA5CB64E}" type="slidenum">
              <a:rPr lang="fa-IR" smtClean="0"/>
              <a:pPr/>
              <a:t>‹#›</a:t>
            </a:fld>
            <a:endParaRPr lang="fa-IR"/>
          </a:p>
        </p:txBody>
      </p:sp>
    </p:spTree>
    <p:extLst>
      <p:ext uri="{BB962C8B-B14F-4D97-AF65-F5344CB8AC3E}">
        <p14:creationId xmlns:p14="http://schemas.microsoft.com/office/powerpoint/2010/main" val="10078150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2</a:t>
            </a:fld>
            <a:endParaRPr lang="fa-IR"/>
          </a:p>
        </p:txBody>
      </p:sp>
    </p:spTree>
    <p:extLst>
      <p:ext uri="{BB962C8B-B14F-4D97-AF65-F5344CB8AC3E}">
        <p14:creationId xmlns:p14="http://schemas.microsoft.com/office/powerpoint/2010/main" val="229353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27</a:t>
            </a:fld>
            <a:endParaRPr lang="fa-IR"/>
          </a:p>
        </p:txBody>
      </p:sp>
    </p:spTree>
    <p:extLst>
      <p:ext uri="{BB962C8B-B14F-4D97-AF65-F5344CB8AC3E}">
        <p14:creationId xmlns:p14="http://schemas.microsoft.com/office/powerpoint/2010/main" val="22260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4</a:t>
            </a:fld>
            <a:endParaRPr lang="fa-IR"/>
          </a:p>
        </p:txBody>
      </p:sp>
    </p:spTree>
    <p:extLst>
      <p:ext uri="{BB962C8B-B14F-4D97-AF65-F5344CB8AC3E}">
        <p14:creationId xmlns:p14="http://schemas.microsoft.com/office/powerpoint/2010/main" val="287459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5</a:t>
            </a:fld>
            <a:endParaRPr lang="fa-IR"/>
          </a:p>
        </p:txBody>
      </p:sp>
    </p:spTree>
    <p:extLst>
      <p:ext uri="{BB962C8B-B14F-4D97-AF65-F5344CB8AC3E}">
        <p14:creationId xmlns:p14="http://schemas.microsoft.com/office/powerpoint/2010/main" val="23887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6</a:t>
            </a:fld>
            <a:endParaRPr lang="fa-IR"/>
          </a:p>
        </p:txBody>
      </p:sp>
    </p:spTree>
    <p:extLst>
      <p:ext uri="{BB962C8B-B14F-4D97-AF65-F5344CB8AC3E}">
        <p14:creationId xmlns:p14="http://schemas.microsoft.com/office/powerpoint/2010/main" val="12619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7</a:t>
            </a:fld>
            <a:endParaRPr lang="fa-IR"/>
          </a:p>
        </p:txBody>
      </p:sp>
    </p:spTree>
    <p:extLst>
      <p:ext uri="{BB962C8B-B14F-4D97-AF65-F5344CB8AC3E}">
        <p14:creationId xmlns:p14="http://schemas.microsoft.com/office/powerpoint/2010/main" val="336630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8</a:t>
            </a:fld>
            <a:endParaRPr lang="fa-IR"/>
          </a:p>
        </p:txBody>
      </p:sp>
    </p:spTree>
    <p:extLst>
      <p:ext uri="{BB962C8B-B14F-4D97-AF65-F5344CB8AC3E}">
        <p14:creationId xmlns:p14="http://schemas.microsoft.com/office/powerpoint/2010/main" val="108285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9</a:t>
            </a:fld>
            <a:endParaRPr lang="fa-IR"/>
          </a:p>
        </p:txBody>
      </p:sp>
    </p:spTree>
    <p:extLst>
      <p:ext uri="{BB962C8B-B14F-4D97-AF65-F5344CB8AC3E}">
        <p14:creationId xmlns:p14="http://schemas.microsoft.com/office/powerpoint/2010/main" val="302482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14</a:t>
            </a:fld>
            <a:endParaRPr lang="fa-IR"/>
          </a:p>
        </p:txBody>
      </p:sp>
    </p:spTree>
    <p:extLst>
      <p:ext uri="{BB962C8B-B14F-4D97-AF65-F5344CB8AC3E}">
        <p14:creationId xmlns:p14="http://schemas.microsoft.com/office/powerpoint/2010/main" val="2297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21</a:t>
            </a:fld>
            <a:endParaRPr lang="fa-IR"/>
          </a:p>
        </p:txBody>
      </p:sp>
    </p:spTree>
    <p:extLst>
      <p:ext uri="{BB962C8B-B14F-4D97-AF65-F5344CB8AC3E}">
        <p14:creationId xmlns:p14="http://schemas.microsoft.com/office/powerpoint/2010/main" val="290127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634597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24028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81552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00499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419632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45164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957190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27138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61331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80684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80145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B88AC-0253-4B35-890D-5F62805DB725}" type="datetimeFigureOut">
              <a:rPr lang="fa-IR" smtClean="0"/>
              <a:pPr/>
              <a:t>03/10/1443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BB88AC-0253-4B35-890D-5F62805DB725}" type="datetimeFigureOut">
              <a:rPr lang="fa-IR" smtClean="0"/>
              <a:pPr/>
              <a:t>03/10/1443</a:t>
            </a:fld>
            <a:endParaRPr lang="fa-I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5B5B37-FC00-4103-AE22-753B501E5D2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BB88AC-0253-4B35-890D-5F62805DB725}" type="datetimeFigureOut">
              <a:rPr lang="fa-IR" smtClean="0"/>
              <a:pPr/>
              <a:t>03/10/1443</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5B5B37-FC00-4103-AE22-753B501E5D2B}" type="slidenum">
              <a:rPr lang="fa-IR" smtClean="0"/>
              <a:pPr/>
              <a:t>‹#›</a:t>
            </a:fld>
            <a:endParaRPr lang="fa-IR"/>
          </a:p>
        </p:txBody>
      </p:sp>
    </p:spTree>
    <p:extLst>
      <p:ext uri="{BB962C8B-B14F-4D97-AF65-F5344CB8AC3E}">
        <p14:creationId xmlns:p14="http://schemas.microsoft.com/office/powerpoint/2010/main" val="3587089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3.xml"/><Relationship Id="rId7" Type="http://schemas.openxmlformats.org/officeDocument/2006/relationships/image" Target="../media/image4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4.xml"/><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2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5" name="TextBox 4"/>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6" name="TextBox 5"/>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7" name="TextBox 6"/>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8" name="Rounded Rectangle 7">
            <a:hlinkClick r:id="rId2" action="ppaction://hlinksldjump"/>
          </p:cNvPr>
          <p:cNvSpPr/>
          <p:nvPr/>
        </p:nvSpPr>
        <p:spPr>
          <a:xfrm>
            <a:off x="285720" y="2382087"/>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9" name="Rounded Rectangle 8">
            <a:hlinkClick r:id="rId2" action="ppaction://hlinksldjump"/>
          </p:cNvPr>
          <p:cNvSpPr/>
          <p:nvPr/>
        </p:nvSpPr>
        <p:spPr>
          <a:xfrm>
            <a:off x="285720" y="292234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0" name="Rounded Rectangle 9">
            <a:hlinkClick r:id="rId2" action="ppaction://hlinksldjump"/>
          </p:cNvPr>
          <p:cNvSpPr/>
          <p:nvPr/>
        </p:nvSpPr>
        <p:spPr>
          <a:xfrm>
            <a:off x="285720" y="5039843"/>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1" name="Rounded Rectangle 10">
            <a:hlinkClick r:id="rId2" action="ppaction://hlinksldjump"/>
          </p:cNvPr>
          <p:cNvSpPr/>
          <p:nvPr/>
        </p:nvSpPr>
        <p:spPr>
          <a:xfrm>
            <a:off x="285720" y="3468673"/>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2" name="Rounded Rectangle 11">
            <a:hlinkClick r:id="rId2" action="ppaction://hlinksldjump"/>
          </p:cNvPr>
          <p:cNvSpPr/>
          <p:nvPr/>
        </p:nvSpPr>
        <p:spPr>
          <a:xfrm>
            <a:off x="285720" y="4015473"/>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3" name="Rounded Rectangle 12">
            <a:hlinkClick r:id="rId2" action="ppaction://hlinksldjump"/>
          </p:cNvPr>
          <p:cNvSpPr/>
          <p:nvPr/>
        </p:nvSpPr>
        <p:spPr>
          <a:xfrm>
            <a:off x="285720" y="5629263"/>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4" name="Snip Diagonal Corner Rectangle 13"/>
          <p:cNvSpPr/>
          <p:nvPr/>
        </p:nvSpPr>
        <p:spPr>
          <a:xfrm rot="10800000">
            <a:off x="6647508" y="521998"/>
            <a:ext cx="2160240" cy="737750"/>
          </a:xfrm>
          <a:prstGeom prst="snip2Diag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15" name="TextBox 14"/>
          <p:cNvSpPr txBox="1"/>
          <p:nvPr/>
        </p:nvSpPr>
        <p:spPr>
          <a:xfrm>
            <a:off x="6647508" y="669123"/>
            <a:ext cx="1656184" cy="400110"/>
          </a:xfrm>
          <a:prstGeom prst="rect">
            <a:avLst/>
          </a:prstGeom>
          <a:noFill/>
        </p:spPr>
        <p:txBody>
          <a:bodyPr wrap="square" rtlCol="1">
            <a:spAutoFit/>
          </a:bodyPr>
          <a:lstStyle/>
          <a:p>
            <a:r>
              <a:rPr lang="fa-IR" sz="2000" b="1" dirty="0">
                <a:cs typeface="B Nazanin" panose="00000400000000000000" pitchFamily="2" charset="-78"/>
              </a:rPr>
              <a:t>بیوسنسور</a:t>
            </a:r>
          </a:p>
        </p:txBody>
      </p:sp>
      <p:sp>
        <p:nvSpPr>
          <p:cNvPr id="17" name="Rectangle 16"/>
          <p:cNvSpPr/>
          <p:nvPr/>
        </p:nvSpPr>
        <p:spPr>
          <a:xfrm>
            <a:off x="4355976" y="1499568"/>
            <a:ext cx="4451773" cy="923330"/>
          </a:xfrm>
          <a:prstGeom prst="rect">
            <a:avLst/>
          </a:prstGeom>
        </p:spPr>
        <p:txBody>
          <a:bodyPr wrap="square">
            <a:spAutoFit/>
          </a:bodyPr>
          <a:lstStyle/>
          <a:p>
            <a:r>
              <a:rPr lang="fa-IR" b="1" dirty="0">
                <a:solidFill>
                  <a:srgbClr val="006600"/>
                </a:solidFill>
                <a:cs typeface="B Nazanin" panose="00000400000000000000" pitchFamily="2" charset="-78"/>
              </a:rPr>
              <a:t>زیست حسگر ها یک گروه از سیستم های اندازه گیری می باشند که  بیوسنسور در حقیقت شامل یک حسگر کوچک و ماده تثبیت شده بر آن می باشد</a:t>
            </a:r>
            <a:r>
              <a:rPr lang="fa-IR" b="1" dirty="0">
                <a:cs typeface="B Nazanin" panose="00000400000000000000" pitchFamily="2" charset="-78"/>
              </a:rPr>
              <a: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94" y="1697471"/>
            <a:ext cx="2089372" cy="1667670"/>
          </a:xfrm>
          <a:prstGeom prst="rect">
            <a:avLst/>
          </a:prstGeom>
          <a:ln>
            <a:noFill/>
          </a:ln>
          <a:effectLst>
            <a:softEdge rad="112500"/>
          </a:effectLst>
        </p:spPr>
      </p:pic>
      <p:sp>
        <p:nvSpPr>
          <p:cNvPr id="19" name="Folded Corner 18"/>
          <p:cNvSpPr/>
          <p:nvPr/>
        </p:nvSpPr>
        <p:spPr>
          <a:xfrm>
            <a:off x="1972208" y="197449"/>
            <a:ext cx="2089372" cy="1386848"/>
          </a:xfrm>
          <a:prstGeom prst="foldedCorner">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fa-IR" b="1" dirty="0">
                <a:cs typeface="B Nazanin" panose="00000400000000000000" pitchFamily="2" charset="-78"/>
              </a:rPr>
              <a:t>بیوسنسور طراحی شده در پژوهش حاضر از نوع الکتروشیمیایی است</a:t>
            </a:r>
          </a:p>
        </p:txBody>
      </p:sp>
      <p:sp>
        <p:nvSpPr>
          <p:cNvPr id="20" name="Snip Diagonal Corner Rectangle 19"/>
          <p:cNvSpPr/>
          <p:nvPr/>
        </p:nvSpPr>
        <p:spPr>
          <a:xfrm rot="10800000">
            <a:off x="6594395" y="2662717"/>
            <a:ext cx="2160240" cy="737750"/>
          </a:xfrm>
          <a:prstGeom prst="snip2Diag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21" name="TextBox 20"/>
          <p:cNvSpPr txBox="1"/>
          <p:nvPr/>
        </p:nvSpPr>
        <p:spPr>
          <a:xfrm>
            <a:off x="6451287" y="2784495"/>
            <a:ext cx="2389645" cy="400110"/>
          </a:xfrm>
          <a:prstGeom prst="rect">
            <a:avLst/>
          </a:prstGeom>
          <a:noFill/>
        </p:spPr>
        <p:txBody>
          <a:bodyPr wrap="square" rtlCol="1">
            <a:spAutoFit/>
          </a:bodyPr>
          <a:lstStyle/>
          <a:p>
            <a:pPr algn="ctr"/>
            <a:r>
              <a:rPr lang="fa-IR" sz="2000" b="1" dirty="0">
                <a:cs typeface="B Nazanin" panose="00000400000000000000" pitchFamily="2" charset="-78"/>
              </a:rPr>
              <a:t>استرپتومیسس</a:t>
            </a:r>
            <a:endParaRPr lang="fa-IR" sz="2000" b="1" dirty="0"/>
          </a:p>
        </p:txBody>
      </p:sp>
      <p:sp>
        <p:nvSpPr>
          <p:cNvPr id="22" name="Rectangle 21"/>
          <p:cNvSpPr/>
          <p:nvPr/>
        </p:nvSpPr>
        <p:spPr>
          <a:xfrm>
            <a:off x="4210548" y="3546202"/>
            <a:ext cx="4572000" cy="923330"/>
          </a:xfrm>
          <a:prstGeom prst="rect">
            <a:avLst/>
          </a:prstGeom>
        </p:spPr>
        <p:txBody>
          <a:bodyPr>
            <a:spAutoFit/>
          </a:bodyPr>
          <a:lstStyle/>
          <a:p>
            <a:r>
              <a:rPr lang="fa-IR" b="1" dirty="0">
                <a:solidFill>
                  <a:srgbClr val="006600"/>
                </a:solidFill>
                <a:cs typeface="B Nazanin" panose="00000400000000000000" pitchFamily="2" charset="-78"/>
              </a:rPr>
              <a:t>از باکتری های رشته ای مثبت که بیش از 500 گونه دارد و ظاهر خشک و کلونی بالغ،فشردگی طبیعی و رنگ ان روی محیط اگار عامل تشخیص اسان ان است.</a:t>
            </a:r>
          </a:p>
        </p:txBody>
      </p:sp>
      <p:sp>
        <p:nvSpPr>
          <p:cNvPr id="23" name="Snip Diagonal Corner Rectangle 22"/>
          <p:cNvSpPr/>
          <p:nvPr/>
        </p:nvSpPr>
        <p:spPr>
          <a:xfrm rot="10800000">
            <a:off x="6575296" y="4529515"/>
            <a:ext cx="2064243" cy="737750"/>
          </a:xfrm>
          <a:prstGeom prst="snip2Diag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24" name="TextBox 23"/>
          <p:cNvSpPr txBox="1"/>
          <p:nvPr/>
        </p:nvSpPr>
        <p:spPr>
          <a:xfrm>
            <a:off x="7175369" y="4681073"/>
            <a:ext cx="864096" cy="400110"/>
          </a:xfrm>
          <a:prstGeom prst="rect">
            <a:avLst/>
          </a:prstGeom>
          <a:noFill/>
        </p:spPr>
        <p:txBody>
          <a:bodyPr wrap="square" rtlCol="1">
            <a:spAutoFit/>
          </a:bodyPr>
          <a:lstStyle/>
          <a:p>
            <a:pPr algn="ctr"/>
            <a:r>
              <a:rPr lang="fa-IR" sz="2000" b="1" dirty="0">
                <a:cs typeface="B Nazanin" panose="00000400000000000000" pitchFamily="2" charset="-78"/>
              </a:rPr>
              <a:t>تونل</a:t>
            </a:r>
          </a:p>
        </p:txBody>
      </p:sp>
      <p:sp>
        <p:nvSpPr>
          <p:cNvPr id="25" name="Rectangle 24"/>
          <p:cNvSpPr/>
          <p:nvPr/>
        </p:nvSpPr>
        <p:spPr>
          <a:xfrm>
            <a:off x="4051284" y="5433671"/>
            <a:ext cx="4588255" cy="923330"/>
          </a:xfrm>
          <a:prstGeom prst="rect">
            <a:avLst/>
          </a:prstGeom>
        </p:spPr>
        <p:txBody>
          <a:bodyPr wrap="square">
            <a:spAutoFit/>
          </a:bodyPr>
          <a:lstStyle/>
          <a:p>
            <a:r>
              <a:rPr lang="fa-IR" b="1" dirty="0">
                <a:solidFill>
                  <a:srgbClr val="006600"/>
                </a:solidFill>
                <a:cs typeface="B Nazanin" panose="00000400000000000000" pitchFamily="2" charset="-78"/>
              </a:rPr>
              <a:t>حفر تونل به منظورهای مختلف از نظر ایجاد راه های ارتباطی و انتقال آب یا فاضلاب و یا نزدیکتر کردن مسیر عبور راه و انتقال، ایجاد می شود.</a:t>
            </a:r>
          </a:p>
        </p:txBody>
      </p:sp>
      <p:sp>
        <p:nvSpPr>
          <p:cNvPr id="26" name="Rounded Rectangle 25">
            <a:hlinkClick r:id="rId2" action="ppaction://hlinksldjump"/>
          </p:cNvPr>
          <p:cNvSpPr/>
          <p:nvPr/>
        </p:nvSpPr>
        <p:spPr>
          <a:xfrm>
            <a:off x="285720" y="617067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7" name="Rounded Rectangle 26">
            <a:hlinkClick r:id="rId2" action="ppaction://hlinksldjump"/>
          </p:cNvPr>
          <p:cNvSpPr/>
          <p:nvPr/>
        </p:nvSpPr>
        <p:spPr>
          <a:xfrm>
            <a:off x="299749" y="453453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2" name="TextBox 1"/>
          <p:cNvSpPr txBox="1"/>
          <p:nvPr/>
        </p:nvSpPr>
        <p:spPr>
          <a:xfrm>
            <a:off x="5148064" y="6365727"/>
            <a:ext cx="587044" cy="369332"/>
          </a:xfrm>
          <a:prstGeom prst="rect">
            <a:avLst/>
          </a:prstGeom>
          <a:noFill/>
        </p:spPr>
        <p:txBody>
          <a:bodyPr wrap="square" rtlCol="1">
            <a:spAutoFit/>
          </a:bodyPr>
          <a:lstStyle/>
          <a:p>
            <a:r>
              <a:rPr lang="en-US" dirty="0"/>
              <a:t>10</a:t>
            </a:r>
            <a:endParaRPr lang="fa-IR" dirty="0"/>
          </a:p>
        </p:txBody>
      </p:sp>
      <p:pic>
        <p:nvPicPr>
          <p:cNvPr id="1026" name="Picture 2" descr="خشک شدن ۱۲۴ حلقه چاه در محدود طرح آبرسانی اصفهان بزرگ - ایسنا">
            <a:extLst>
              <a:ext uri="{FF2B5EF4-FFF2-40B4-BE49-F238E27FC236}">
                <a16:creationId xmlns:a16="http://schemas.microsoft.com/office/drawing/2014/main" id="{925F496F-8F70-4411-8D86-E293334769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237" y="5025344"/>
            <a:ext cx="1996693" cy="1573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6694" y="3450045"/>
            <a:ext cx="2133317" cy="1419625"/>
          </a:xfrm>
          <a:prstGeom prst="rect">
            <a:avLst/>
          </a:prstGeom>
          <a:ln>
            <a:noFill/>
          </a:ln>
          <a:effectLst>
            <a:softEdge rad="112500"/>
          </a:effectLst>
        </p:spPr>
      </p:pic>
    </p:spTree>
    <p:extLst>
      <p:ext uri="{BB962C8B-B14F-4D97-AF65-F5344CB8AC3E}">
        <p14:creationId xmlns:p14="http://schemas.microsoft.com/office/powerpoint/2010/main" val="387293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5" name="TextBox 4"/>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6" name="TextBox 5"/>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7" name="TextBox 6"/>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8" name="Rounded Rectangle 7">
            <a:hlinkClick r:id="rId2" action="ppaction://hlinksldjump"/>
          </p:cNvPr>
          <p:cNvSpPr/>
          <p:nvPr/>
        </p:nvSpPr>
        <p:spPr>
          <a:xfrm>
            <a:off x="285720" y="241050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9" name="Rounded Rectangle 8">
            <a:hlinkClick r:id="rId2" action="ppaction://hlinksldjump"/>
          </p:cNvPr>
          <p:cNvSpPr/>
          <p:nvPr/>
        </p:nvSpPr>
        <p:spPr>
          <a:xfrm>
            <a:off x="285720" y="2958539"/>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0" name="Rounded Rectangle 9">
            <a:hlinkClick r:id="rId2" action="ppaction://hlinksldjump"/>
          </p:cNvPr>
          <p:cNvSpPr/>
          <p:nvPr/>
        </p:nvSpPr>
        <p:spPr>
          <a:xfrm>
            <a:off x="285720" y="352000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1" name="Rounded Rectangle 10">
            <a:hlinkClick r:id="rId2" action="ppaction://hlinksldjump"/>
          </p:cNvPr>
          <p:cNvSpPr/>
          <p:nvPr/>
        </p:nvSpPr>
        <p:spPr>
          <a:xfrm>
            <a:off x="285720" y="4049138"/>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2" name="Rounded Rectangle 11">
            <a:hlinkClick r:id="rId2" action="ppaction://hlinksldjump"/>
          </p:cNvPr>
          <p:cNvSpPr/>
          <p:nvPr/>
        </p:nvSpPr>
        <p:spPr>
          <a:xfrm>
            <a:off x="285720" y="510778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3" name="Rounded Rectangle 12">
            <a:hlinkClick r:id="rId2" action="ppaction://hlinksldjump"/>
          </p:cNvPr>
          <p:cNvSpPr/>
          <p:nvPr/>
        </p:nvSpPr>
        <p:spPr>
          <a:xfrm>
            <a:off x="285720" y="565582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4" name="Rounded Rectangle 13">
            <a:hlinkClick r:id="rId2" action="ppaction://hlinksldjump"/>
          </p:cNvPr>
          <p:cNvSpPr/>
          <p:nvPr/>
        </p:nvSpPr>
        <p:spPr>
          <a:xfrm>
            <a:off x="285720" y="6203860"/>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تحقیقات پیشین</a:t>
            </a:r>
          </a:p>
        </p:txBody>
      </p:sp>
      <p:cxnSp>
        <p:nvCxnSpPr>
          <p:cNvPr id="16" name="Elbow Connector 15"/>
          <p:cNvCxnSpPr/>
          <p:nvPr/>
        </p:nvCxnSpPr>
        <p:spPr>
          <a:xfrm>
            <a:off x="3460713" y="556940"/>
            <a:ext cx="1512168" cy="1357764"/>
          </a:xfrm>
          <a:prstGeom prst="bentConnector3">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1944813" y="307259"/>
            <a:ext cx="1368152" cy="584775"/>
          </a:xfrm>
          <a:prstGeom prst="rect">
            <a:avLst/>
          </a:prstGeom>
          <a:noFill/>
        </p:spPr>
        <p:txBody>
          <a:bodyPr wrap="square" rtlCol="1">
            <a:spAutoFit/>
          </a:bodyPr>
          <a:lstStyle/>
          <a:p>
            <a:r>
              <a:rPr lang="fa-IR"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1391</a:t>
            </a:r>
          </a:p>
        </p:txBody>
      </p:sp>
      <p:cxnSp>
        <p:nvCxnSpPr>
          <p:cNvPr id="19" name="Straight Arrow Connector 18"/>
          <p:cNvCxnSpPr/>
          <p:nvPr/>
        </p:nvCxnSpPr>
        <p:spPr>
          <a:xfrm>
            <a:off x="4212294" y="1188740"/>
            <a:ext cx="756084"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TextBox 19"/>
          <p:cNvSpPr txBox="1"/>
          <p:nvPr/>
        </p:nvSpPr>
        <p:spPr>
          <a:xfrm>
            <a:off x="4725690" y="1004074"/>
            <a:ext cx="2016224" cy="369332"/>
          </a:xfrm>
          <a:prstGeom prst="rect">
            <a:avLst/>
          </a:prstGeom>
          <a:noFill/>
        </p:spPr>
        <p:txBody>
          <a:bodyPr wrap="square" rtlCol="1">
            <a:spAutoFit/>
          </a:bodyPr>
          <a:lstStyle/>
          <a:p>
            <a:r>
              <a:rPr lang="fa-IR" b="1" dirty="0">
                <a:cs typeface="B Nazanin" panose="00000400000000000000" pitchFamily="2" charset="-78"/>
              </a:rPr>
              <a:t>کرمج و همکاران </a:t>
            </a:r>
          </a:p>
        </p:txBody>
      </p:sp>
      <p:sp>
        <p:nvSpPr>
          <p:cNvPr id="21" name="TextBox 20"/>
          <p:cNvSpPr txBox="1"/>
          <p:nvPr/>
        </p:nvSpPr>
        <p:spPr>
          <a:xfrm>
            <a:off x="4968378" y="1501507"/>
            <a:ext cx="4014250" cy="646331"/>
          </a:xfrm>
          <a:prstGeom prst="rect">
            <a:avLst/>
          </a:prstGeom>
          <a:noFill/>
        </p:spPr>
        <p:txBody>
          <a:bodyPr wrap="square" rtlCol="1">
            <a:spAutoFit/>
          </a:bodyPr>
          <a:lstStyle/>
          <a:p>
            <a:r>
              <a:rPr lang="fa-IR" b="1" dirty="0">
                <a:cs typeface="B Nazanin" panose="00000400000000000000" pitchFamily="2" charset="-78"/>
              </a:rPr>
              <a:t> تولید زیستی نانو ذرات نقره توسط باکتری </a:t>
            </a:r>
            <a:r>
              <a:rPr lang="fa-IR" b="1" dirty="0" err="1">
                <a:cs typeface="B Nazanin" panose="00000400000000000000" pitchFamily="2" charset="-78"/>
              </a:rPr>
              <a:t>باسیلیوس</a:t>
            </a:r>
            <a:r>
              <a:rPr lang="fa-IR" b="1" dirty="0">
                <a:cs typeface="B Nazanin" panose="00000400000000000000" pitchFamily="2" charset="-78"/>
              </a:rPr>
              <a:t> جداسازی شده از معدن مس سونگون</a:t>
            </a:r>
          </a:p>
        </p:txBody>
      </p:sp>
      <p:sp>
        <p:nvSpPr>
          <p:cNvPr id="26" name="Oval 25"/>
          <p:cNvSpPr/>
          <p:nvPr/>
        </p:nvSpPr>
        <p:spPr>
          <a:xfrm>
            <a:off x="4337111" y="4498195"/>
            <a:ext cx="1728192" cy="823901"/>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8" name="Rectangle 27"/>
          <p:cNvSpPr/>
          <p:nvPr/>
        </p:nvSpPr>
        <p:spPr>
          <a:xfrm>
            <a:off x="2215817" y="5412060"/>
            <a:ext cx="6266908" cy="973043"/>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endParaRPr lang="en-US" dirty="0">
              <a:cs typeface="B Nazanin" panose="00000400000000000000" pitchFamily="2" charset="-78"/>
            </a:endParaRPr>
          </a:p>
        </p:txBody>
      </p:sp>
      <p:sp>
        <p:nvSpPr>
          <p:cNvPr id="31" name="Hexagon 30"/>
          <p:cNvSpPr/>
          <p:nvPr/>
        </p:nvSpPr>
        <p:spPr>
          <a:xfrm>
            <a:off x="2385742" y="3172853"/>
            <a:ext cx="1700195" cy="1401096"/>
          </a:xfrm>
          <a:prstGeom prst="hexagon">
            <a:avLst/>
          </a:prstGeom>
          <a:solidFill>
            <a:srgbClr val="51BB7C"/>
          </a:solidFill>
        </p:spPr>
        <p:style>
          <a:lnRef idx="3">
            <a:schemeClr val="lt1"/>
          </a:lnRef>
          <a:fillRef idx="1">
            <a:schemeClr val="accent3"/>
          </a:fillRef>
          <a:effectRef idx="1">
            <a:schemeClr val="accent3"/>
          </a:effectRef>
          <a:fontRef idx="minor">
            <a:schemeClr val="lt1"/>
          </a:fontRef>
        </p:style>
        <p:txBody>
          <a:bodyPr rtlCol="1" anchor="ctr"/>
          <a:lstStyle/>
          <a:p>
            <a:pPr algn="ctr"/>
            <a:endParaRPr lang="fa-IR" b="1" dirty="0">
              <a:cs typeface="B Nazanin" panose="00000400000000000000" pitchFamily="2" charset="-78"/>
            </a:endParaRPr>
          </a:p>
        </p:txBody>
      </p:sp>
      <p:sp>
        <p:nvSpPr>
          <p:cNvPr id="32" name="Hexagon 31"/>
          <p:cNvSpPr/>
          <p:nvPr/>
        </p:nvSpPr>
        <p:spPr>
          <a:xfrm>
            <a:off x="4232136" y="2405252"/>
            <a:ext cx="1760391" cy="818366"/>
          </a:xfrm>
          <a:prstGeom prst="hexagon">
            <a:avLst/>
          </a:prstGeom>
          <a:solidFill>
            <a:srgbClr val="339933"/>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sz="2400" dirty="0">
              <a:solidFill>
                <a:schemeClr val="bg1"/>
              </a:solidFill>
            </a:endParaRPr>
          </a:p>
        </p:txBody>
      </p:sp>
      <p:sp>
        <p:nvSpPr>
          <p:cNvPr id="33" name="Hexagon 32"/>
          <p:cNvSpPr/>
          <p:nvPr/>
        </p:nvSpPr>
        <p:spPr>
          <a:xfrm>
            <a:off x="4337111" y="3417654"/>
            <a:ext cx="1550442" cy="947946"/>
          </a:xfrm>
          <a:prstGeom prst="hexagon">
            <a:avLst/>
          </a:prstGeom>
          <a:solidFill>
            <a:srgbClr val="46B4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34" name="TextBox 33"/>
          <p:cNvSpPr txBox="1"/>
          <p:nvPr/>
        </p:nvSpPr>
        <p:spPr>
          <a:xfrm>
            <a:off x="4155959" y="4637628"/>
            <a:ext cx="1550442" cy="646331"/>
          </a:xfrm>
          <a:prstGeom prst="rect">
            <a:avLst/>
          </a:prstGeom>
          <a:noFill/>
        </p:spPr>
        <p:txBody>
          <a:bodyPr wrap="square" rtlCol="1">
            <a:spAutoFit/>
          </a:bodyPr>
          <a:lstStyle/>
          <a:p>
            <a:pPr lvl="0"/>
            <a:r>
              <a:rPr lang="fa-IR" sz="3600" dirty="0">
                <a:cs typeface="B Nazanin" panose="00000400000000000000" pitchFamily="2" charset="-78"/>
              </a:rPr>
              <a:t>1392</a:t>
            </a:r>
            <a:endParaRPr lang="en-US" sz="3600" dirty="0">
              <a:cs typeface="B Nazanin" panose="00000400000000000000" pitchFamily="2" charset="-78"/>
            </a:endParaRPr>
          </a:p>
        </p:txBody>
      </p:sp>
      <p:sp>
        <p:nvSpPr>
          <p:cNvPr id="35" name="Hexagon 34"/>
          <p:cNvSpPr/>
          <p:nvPr/>
        </p:nvSpPr>
        <p:spPr>
          <a:xfrm>
            <a:off x="6470102" y="3172852"/>
            <a:ext cx="1702297" cy="1396123"/>
          </a:xfrm>
          <a:prstGeom prst="hexagon">
            <a:avLst/>
          </a:prstGeom>
          <a:solidFill>
            <a:srgbClr val="51BB7C"/>
          </a:solidFill>
        </p:spPr>
        <p:style>
          <a:lnRef idx="3">
            <a:schemeClr val="lt1"/>
          </a:lnRef>
          <a:fillRef idx="1">
            <a:schemeClr val="accent3"/>
          </a:fillRef>
          <a:effectRef idx="1">
            <a:schemeClr val="accent3"/>
          </a:effectRef>
          <a:fontRef idx="minor">
            <a:schemeClr val="lt1"/>
          </a:fontRef>
        </p:style>
        <p:txBody>
          <a:bodyPr rtlCol="1" anchor="ctr"/>
          <a:lstStyle/>
          <a:p>
            <a:pPr algn="ctr"/>
            <a:endParaRPr lang="fa-IR" b="1" dirty="0">
              <a:cs typeface="B Nazanin" panose="00000400000000000000" pitchFamily="2" charset="-78"/>
            </a:endParaRPr>
          </a:p>
        </p:txBody>
      </p:sp>
      <p:sp>
        <p:nvSpPr>
          <p:cNvPr id="29" name="Rounded Rectangle 28">
            <a:hlinkClick r:id="rId2" action="ppaction://hlinksldjump"/>
          </p:cNvPr>
          <p:cNvSpPr/>
          <p:nvPr/>
        </p:nvSpPr>
        <p:spPr>
          <a:xfrm>
            <a:off x="285720" y="456897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30" name="Rectangle 29"/>
          <p:cNvSpPr/>
          <p:nvPr/>
        </p:nvSpPr>
        <p:spPr>
          <a:xfrm>
            <a:off x="6732240" y="199538"/>
            <a:ext cx="2088232" cy="800219"/>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 name="TextBox 1"/>
          <p:cNvSpPr txBox="1"/>
          <p:nvPr/>
        </p:nvSpPr>
        <p:spPr>
          <a:xfrm>
            <a:off x="6636529" y="357165"/>
            <a:ext cx="2056770" cy="461665"/>
          </a:xfrm>
          <a:prstGeom prst="rect">
            <a:avLst/>
          </a:prstGeom>
          <a:noFill/>
        </p:spPr>
        <p:txBody>
          <a:bodyPr wrap="square" rtlCol="1">
            <a:spAutoFit/>
          </a:bodyPr>
          <a:lstStyle/>
          <a:p>
            <a:r>
              <a:rPr lang="fa-IR" sz="2400" b="1" dirty="0">
                <a:solidFill>
                  <a:schemeClr val="bg1"/>
                </a:solidFill>
                <a:cs typeface="B Nazanin" panose="00000400000000000000" pitchFamily="2" charset="-78"/>
              </a:rPr>
              <a:t>تحقیقات پیشین</a:t>
            </a:r>
          </a:p>
        </p:txBody>
      </p:sp>
      <p:sp>
        <p:nvSpPr>
          <p:cNvPr id="3" name="TextBox 2"/>
          <p:cNvSpPr txBox="1"/>
          <p:nvPr/>
        </p:nvSpPr>
        <p:spPr>
          <a:xfrm>
            <a:off x="5097243" y="6418174"/>
            <a:ext cx="504056" cy="369332"/>
          </a:xfrm>
          <a:prstGeom prst="rect">
            <a:avLst/>
          </a:prstGeom>
          <a:noFill/>
        </p:spPr>
        <p:txBody>
          <a:bodyPr wrap="square" rtlCol="1">
            <a:spAutoFit/>
          </a:bodyPr>
          <a:lstStyle/>
          <a:p>
            <a:r>
              <a:rPr lang="en-US" dirty="0"/>
              <a:t>11</a:t>
            </a:r>
            <a:endParaRPr lang="fa-IR" dirty="0"/>
          </a:p>
        </p:txBody>
      </p:sp>
      <p:sp>
        <p:nvSpPr>
          <p:cNvPr id="15" name="TextBox 14"/>
          <p:cNvSpPr txBox="1"/>
          <p:nvPr/>
        </p:nvSpPr>
        <p:spPr>
          <a:xfrm>
            <a:off x="1944813" y="5737763"/>
            <a:ext cx="6186288" cy="707886"/>
          </a:xfrm>
          <a:prstGeom prst="rect">
            <a:avLst/>
          </a:prstGeom>
          <a:noFill/>
        </p:spPr>
        <p:txBody>
          <a:bodyPr wrap="square" rtlCol="1">
            <a:spAutoFit/>
          </a:bodyPr>
          <a:lstStyle/>
          <a:p>
            <a:r>
              <a:rPr lang="fa-IR" sz="2000" dirty="0">
                <a:solidFill>
                  <a:schemeClr val="bg1"/>
                </a:solidFill>
                <a:cs typeface="B Nazanin" panose="00000400000000000000" pitchFamily="2" charset="-78"/>
              </a:rPr>
              <a:t>اندازه گیری نیترات در محیط های ابی، به وسیله نانو ذرات الکتروشیمیایی</a:t>
            </a:r>
            <a:endParaRPr lang="en-US" sz="2000" dirty="0">
              <a:solidFill>
                <a:schemeClr val="bg1"/>
              </a:solidFill>
              <a:cs typeface="B Nazanin" panose="00000400000000000000" pitchFamily="2" charset="-78"/>
            </a:endParaRPr>
          </a:p>
          <a:p>
            <a:endParaRPr lang="fa-IR" sz="2000" dirty="0">
              <a:solidFill>
                <a:schemeClr val="bg1"/>
              </a:solidFill>
            </a:endParaRPr>
          </a:p>
        </p:txBody>
      </p:sp>
      <p:sp>
        <p:nvSpPr>
          <p:cNvPr id="18" name="TextBox 17"/>
          <p:cNvSpPr txBox="1"/>
          <p:nvPr/>
        </p:nvSpPr>
        <p:spPr>
          <a:xfrm>
            <a:off x="4493794" y="2600038"/>
            <a:ext cx="1025240" cy="461665"/>
          </a:xfrm>
          <a:prstGeom prst="rect">
            <a:avLst/>
          </a:prstGeom>
          <a:noFill/>
        </p:spPr>
        <p:txBody>
          <a:bodyPr wrap="square" rtlCol="1">
            <a:spAutoFit/>
          </a:bodyPr>
          <a:lstStyle/>
          <a:p>
            <a:r>
              <a:rPr lang="fa-IR" sz="2400" dirty="0">
                <a:solidFill>
                  <a:schemeClr val="bg1"/>
                </a:solidFill>
              </a:rPr>
              <a:t>1392</a:t>
            </a:r>
          </a:p>
        </p:txBody>
      </p:sp>
      <p:sp>
        <p:nvSpPr>
          <p:cNvPr id="22" name="TextBox 21"/>
          <p:cNvSpPr txBox="1"/>
          <p:nvPr/>
        </p:nvSpPr>
        <p:spPr>
          <a:xfrm>
            <a:off x="2627784" y="3277437"/>
            <a:ext cx="1076107" cy="1200329"/>
          </a:xfrm>
          <a:prstGeom prst="rect">
            <a:avLst/>
          </a:prstGeom>
          <a:noFill/>
        </p:spPr>
        <p:txBody>
          <a:bodyPr wrap="square" rtlCol="1">
            <a:spAutoFit/>
          </a:bodyPr>
          <a:lstStyle/>
          <a:p>
            <a:pPr algn="ctr"/>
            <a:r>
              <a:rPr lang="fa-IR" sz="2400" dirty="0"/>
              <a:t>بیوسنتز نانوذرات طلا</a:t>
            </a:r>
          </a:p>
        </p:txBody>
      </p:sp>
      <p:sp>
        <p:nvSpPr>
          <p:cNvPr id="23" name="TextBox 22"/>
          <p:cNvSpPr txBox="1"/>
          <p:nvPr/>
        </p:nvSpPr>
        <p:spPr>
          <a:xfrm>
            <a:off x="6636529" y="3472794"/>
            <a:ext cx="1306254" cy="707886"/>
          </a:xfrm>
          <a:prstGeom prst="rect">
            <a:avLst/>
          </a:prstGeom>
          <a:noFill/>
        </p:spPr>
        <p:txBody>
          <a:bodyPr wrap="square" rtlCol="1">
            <a:spAutoFit/>
          </a:bodyPr>
          <a:lstStyle/>
          <a:p>
            <a:r>
              <a:rPr lang="fa-IR" sz="2000" dirty="0"/>
              <a:t>توسط باکتری استرپیومیسس</a:t>
            </a:r>
          </a:p>
        </p:txBody>
      </p:sp>
      <p:sp>
        <p:nvSpPr>
          <p:cNvPr id="24" name="TextBox 23"/>
          <p:cNvSpPr txBox="1"/>
          <p:nvPr/>
        </p:nvSpPr>
        <p:spPr>
          <a:xfrm>
            <a:off x="4295615" y="3658113"/>
            <a:ext cx="1557067" cy="369332"/>
          </a:xfrm>
          <a:prstGeom prst="rect">
            <a:avLst/>
          </a:prstGeom>
          <a:noFill/>
        </p:spPr>
        <p:txBody>
          <a:bodyPr wrap="square" rtlCol="1">
            <a:spAutoFit/>
          </a:bodyPr>
          <a:lstStyle/>
          <a:p>
            <a:r>
              <a:rPr lang="fa-IR" dirty="0"/>
              <a:t>خالقی و همکاران</a:t>
            </a:r>
          </a:p>
        </p:txBody>
      </p:sp>
    </p:spTree>
    <p:extLst>
      <p:ext uri="{BB962C8B-B14F-4D97-AF65-F5344CB8AC3E}">
        <p14:creationId xmlns:p14="http://schemas.microsoft.com/office/powerpoint/2010/main" val="288305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5" name="TextBox 4"/>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6" name="TextBox 5"/>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8" name="TextBox 7"/>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9" name="Rounded Rectangle 8">
            <a:hlinkClick r:id="rId2" action="ppaction://hlinksldjump"/>
          </p:cNvPr>
          <p:cNvSpPr/>
          <p:nvPr/>
        </p:nvSpPr>
        <p:spPr>
          <a:xfrm>
            <a:off x="285720" y="241050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10" name="Rounded Rectangle 9">
            <a:hlinkClick r:id="rId2" action="ppaction://hlinksldjump"/>
          </p:cNvPr>
          <p:cNvSpPr/>
          <p:nvPr/>
        </p:nvSpPr>
        <p:spPr>
          <a:xfrm>
            <a:off x="284397" y="2937219"/>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1" name="Rounded Rectangle 10">
            <a:hlinkClick r:id="rId2" action="ppaction://hlinksldjump"/>
          </p:cNvPr>
          <p:cNvSpPr/>
          <p:nvPr/>
        </p:nvSpPr>
        <p:spPr>
          <a:xfrm>
            <a:off x="284397" y="3481403"/>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2" name="Rounded Rectangle 11">
            <a:hlinkClick r:id="rId2" action="ppaction://hlinksldjump"/>
          </p:cNvPr>
          <p:cNvSpPr/>
          <p:nvPr/>
        </p:nvSpPr>
        <p:spPr>
          <a:xfrm>
            <a:off x="276037" y="400679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3" name="Rounded Rectangle 12">
            <a:hlinkClick r:id="rId2" action="ppaction://hlinksldjump"/>
          </p:cNvPr>
          <p:cNvSpPr/>
          <p:nvPr/>
        </p:nvSpPr>
        <p:spPr>
          <a:xfrm>
            <a:off x="284397" y="5090827"/>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5" name="Rounded Rectangle 14">
            <a:hlinkClick r:id="rId2" action="ppaction://hlinksldjump"/>
          </p:cNvPr>
          <p:cNvSpPr/>
          <p:nvPr/>
        </p:nvSpPr>
        <p:spPr>
          <a:xfrm>
            <a:off x="284397" y="559103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7" name="Rounded Rectangle 16">
            <a:hlinkClick r:id="rId2" action="ppaction://hlinksldjump"/>
          </p:cNvPr>
          <p:cNvSpPr/>
          <p:nvPr/>
        </p:nvSpPr>
        <p:spPr>
          <a:xfrm>
            <a:off x="284397" y="6162811"/>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1" name="Folded Corner 20"/>
          <p:cNvSpPr/>
          <p:nvPr/>
        </p:nvSpPr>
        <p:spPr>
          <a:xfrm>
            <a:off x="6672866" y="599841"/>
            <a:ext cx="2219614" cy="2405206"/>
          </a:xfrm>
          <a:prstGeom prst="foldedCorner">
            <a:avLst/>
          </a:prstGeom>
        </p:spPr>
        <p:style>
          <a:lnRef idx="0">
            <a:schemeClr val="accent3"/>
          </a:lnRef>
          <a:fillRef idx="3">
            <a:schemeClr val="accent3"/>
          </a:fillRef>
          <a:effectRef idx="3">
            <a:schemeClr val="accent3"/>
          </a:effectRef>
          <a:fontRef idx="minor">
            <a:schemeClr val="lt1"/>
          </a:fontRef>
        </p:style>
        <p:txBody>
          <a:bodyPr rtlCol="1" anchor="ctr"/>
          <a:lstStyle/>
          <a:p>
            <a:pPr lvl="0"/>
            <a:r>
              <a:rPr lang="fa-IR" b="1" dirty="0">
                <a:cs typeface="B Nazanin" panose="00000400000000000000" pitchFamily="2" charset="-78"/>
              </a:rPr>
              <a:t>بیوسنتز نانو ذرات نقره با استفاده از باکتری اشرسیا کولای </a:t>
            </a:r>
            <a:endParaRPr lang="en-US" dirty="0"/>
          </a:p>
        </p:txBody>
      </p:sp>
      <p:sp>
        <p:nvSpPr>
          <p:cNvPr id="25" name="Rounded Rectangle 24">
            <a:hlinkClick r:id="rId2" action="ppaction://hlinksldjump"/>
          </p:cNvPr>
          <p:cNvSpPr/>
          <p:nvPr/>
        </p:nvSpPr>
        <p:spPr>
          <a:xfrm>
            <a:off x="277741" y="455324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2" name="TextBox 1"/>
          <p:cNvSpPr txBox="1"/>
          <p:nvPr/>
        </p:nvSpPr>
        <p:spPr>
          <a:xfrm>
            <a:off x="5315712" y="6377125"/>
            <a:ext cx="504056" cy="369332"/>
          </a:xfrm>
          <a:prstGeom prst="rect">
            <a:avLst/>
          </a:prstGeom>
          <a:noFill/>
        </p:spPr>
        <p:txBody>
          <a:bodyPr wrap="square" rtlCol="1">
            <a:spAutoFit/>
          </a:bodyPr>
          <a:lstStyle/>
          <a:p>
            <a:r>
              <a:rPr lang="en-US" dirty="0"/>
              <a:t>12</a:t>
            </a:r>
            <a:endParaRPr lang="fa-IR" dirty="0"/>
          </a:p>
        </p:txBody>
      </p:sp>
      <p:graphicFrame>
        <p:nvGraphicFramePr>
          <p:cNvPr id="7" name="Diagram 6">
            <a:extLst>
              <a:ext uri="{FF2B5EF4-FFF2-40B4-BE49-F238E27FC236}">
                <a16:creationId xmlns:a16="http://schemas.microsoft.com/office/drawing/2014/main" id="{B8FEB17D-B0CA-4EBB-9030-9F5E5763C827}"/>
              </a:ext>
            </a:extLst>
          </p:cNvPr>
          <p:cNvGraphicFramePr/>
          <p:nvPr>
            <p:extLst>
              <p:ext uri="{D42A27DB-BD31-4B8C-83A1-F6EECF244321}">
                <p14:modId xmlns:p14="http://schemas.microsoft.com/office/powerpoint/2010/main" val="1929804444"/>
              </p:ext>
            </p:extLst>
          </p:nvPr>
        </p:nvGraphicFramePr>
        <p:xfrm>
          <a:off x="2927808" y="3244111"/>
          <a:ext cx="4775808" cy="33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a:extLst>
              <a:ext uri="{FF2B5EF4-FFF2-40B4-BE49-F238E27FC236}">
                <a16:creationId xmlns:a16="http://schemas.microsoft.com/office/drawing/2014/main" id="{F3461447-794F-4DC6-B48A-8EE0ED4004A7}"/>
              </a:ext>
            </a:extLst>
          </p:cNvPr>
          <p:cNvGraphicFramePr/>
          <p:nvPr>
            <p:extLst>
              <p:ext uri="{D42A27DB-BD31-4B8C-83A1-F6EECF244321}">
                <p14:modId xmlns:p14="http://schemas.microsoft.com/office/powerpoint/2010/main" val="42720415"/>
              </p:ext>
            </p:extLst>
          </p:nvPr>
        </p:nvGraphicFramePr>
        <p:xfrm>
          <a:off x="1918121" y="113886"/>
          <a:ext cx="4682013" cy="2680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TextBox 17"/>
          <p:cNvSpPr txBox="1"/>
          <p:nvPr/>
        </p:nvSpPr>
        <p:spPr>
          <a:xfrm>
            <a:off x="6664874" y="695720"/>
            <a:ext cx="1512168" cy="461665"/>
          </a:xfrm>
          <a:prstGeom prst="rect">
            <a:avLst/>
          </a:prstGeom>
          <a:noFill/>
        </p:spPr>
        <p:txBody>
          <a:bodyPr wrap="square" rtlCol="1">
            <a:spAutoFit/>
          </a:bodyPr>
          <a:lstStyle/>
          <a:p>
            <a:r>
              <a:rPr lang="fa-IR" sz="2400" dirty="0"/>
              <a:t>1399</a:t>
            </a:r>
          </a:p>
        </p:txBody>
      </p:sp>
      <p:sp>
        <p:nvSpPr>
          <p:cNvPr id="19" name="TextBox 18"/>
          <p:cNvSpPr txBox="1"/>
          <p:nvPr/>
        </p:nvSpPr>
        <p:spPr>
          <a:xfrm>
            <a:off x="1867790" y="1240124"/>
            <a:ext cx="1091283" cy="523220"/>
          </a:xfrm>
          <a:prstGeom prst="rect">
            <a:avLst/>
          </a:prstGeom>
          <a:noFill/>
        </p:spPr>
        <p:txBody>
          <a:bodyPr wrap="square" rtlCol="1">
            <a:spAutoFit/>
          </a:bodyPr>
          <a:lstStyle/>
          <a:p>
            <a:r>
              <a:rPr lang="fa-IR" sz="2800" dirty="0"/>
              <a:t>1394</a:t>
            </a:r>
          </a:p>
        </p:txBody>
      </p:sp>
      <p:sp>
        <p:nvSpPr>
          <p:cNvPr id="20" name="TextBox 19"/>
          <p:cNvSpPr txBox="1"/>
          <p:nvPr/>
        </p:nvSpPr>
        <p:spPr>
          <a:xfrm>
            <a:off x="2934464" y="1278579"/>
            <a:ext cx="3072809" cy="646331"/>
          </a:xfrm>
          <a:prstGeom prst="rect">
            <a:avLst/>
          </a:prstGeom>
          <a:noFill/>
        </p:spPr>
        <p:txBody>
          <a:bodyPr wrap="square" rtlCol="1">
            <a:spAutoFit/>
          </a:bodyPr>
          <a:lstStyle/>
          <a:p>
            <a:r>
              <a:rPr lang="fa-IR" dirty="0"/>
              <a:t>اندازه گیری نیترات در محیط های ابی به وسیله نانو حسگر الکتروشیمیایی</a:t>
            </a:r>
          </a:p>
        </p:txBody>
      </p:sp>
      <p:sp>
        <p:nvSpPr>
          <p:cNvPr id="23" name="TextBox 22"/>
          <p:cNvSpPr txBox="1"/>
          <p:nvPr/>
        </p:nvSpPr>
        <p:spPr>
          <a:xfrm>
            <a:off x="6372200" y="2640069"/>
            <a:ext cx="1584176" cy="307777"/>
          </a:xfrm>
          <a:prstGeom prst="rect">
            <a:avLst/>
          </a:prstGeom>
          <a:noFill/>
        </p:spPr>
        <p:txBody>
          <a:bodyPr wrap="square" rtlCol="1">
            <a:spAutoFit/>
          </a:bodyPr>
          <a:lstStyle/>
          <a:p>
            <a:r>
              <a:rPr lang="fa-IR" sz="1400" dirty="0">
                <a:solidFill>
                  <a:schemeClr val="bg1"/>
                </a:solidFill>
              </a:rPr>
              <a:t>خداشناس و همکاران</a:t>
            </a:r>
          </a:p>
        </p:txBody>
      </p:sp>
      <p:sp>
        <p:nvSpPr>
          <p:cNvPr id="26" name="TextBox 25"/>
          <p:cNvSpPr txBox="1"/>
          <p:nvPr/>
        </p:nvSpPr>
        <p:spPr>
          <a:xfrm>
            <a:off x="2771800" y="3996402"/>
            <a:ext cx="1339028" cy="369332"/>
          </a:xfrm>
          <a:prstGeom prst="rect">
            <a:avLst/>
          </a:prstGeom>
          <a:noFill/>
        </p:spPr>
        <p:txBody>
          <a:bodyPr wrap="square" rtlCol="1">
            <a:spAutoFit/>
          </a:bodyPr>
          <a:lstStyle/>
          <a:p>
            <a:r>
              <a:rPr lang="fa-IR" dirty="0">
                <a:solidFill>
                  <a:schemeClr val="bg1"/>
                </a:solidFill>
              </a:rPr>
              <a:t>2021</a:t>
            </a:r>
          </a:p>
        </p:txBody>
      </p:sp>
      <p:sp>
        <p:nvSpPr>
          <p:cNvPr id="27" name="TextBox 26"/>
          <p:cNvSpPr txBox="1"/>
          <p:nvPr/>
        </p:nvSpPr>
        <p:spPr>
          <a:xfrm>
            <a:off x="4613181" y="3996402"/>
            <a:ext cx="2088232" cy="369332"/>
          </a:xfrm>
          <a:prstGeom prst="rect">
            <a:avLst/>
          </a:prstGeom>
          <a:noFill/>
        </p:spPr>
        <p:txBody>
          <a:bodyPr wrap="square" rtlCol="1">
            <a:spAutoFit/>
          </a:bodyPr>
          <a:lstStyle/>
          <a:p>
            <a:r>
              <a:rPr lang="fa-IR" dirty="0">
                <a:solidFill>
                  <a:schemeClr val="bg1"/>
                </a:solidFill>
              </a:rPr>
              <a:t>ت</a:t>
            </a:r>
            <a:r>
              <a:rPr lang="fa-IR" dirty="0"/>
              <a:t>تهیه بیومواد</a:t>
            </a:r>
          </a:p>
        </p:txBody>
      </p:sp>
      <p:sp>
        <p:nvSpPr>
          <p:cNvPr id="28" name="TextBox 27"/>
          <p:cNvSpPr txBox="1"/>
          <p:nvPr/>
        </p:nvSpPr>
        <p:spPr>
          <a:xfrm>
            <a:off x="5392145" y="5591031"/>
            <a:ext cx="1556119" cy="376352"/>
          </a:xfrm>
          <a:prstGeom prst="rect">
            <a:avLst/>
          </a:prstGeom>
          <a:noFill/>
        </p:spPr>
        <p:txBody>
          <a:bodyPr wrap="square" rtlCol="1">
            <a:spAutoFit/>
          </a:bodyPr>
          <a:lstStyle/>
          <a:p>
            <a:r>
              <a:rPr lang="fa-IR" dirty="0"/>
              <a:t>بر پایه الژینات</a:t>
            </a:r>
          </a:p>
        </p:txBody>
      </p:sp>
      <p:sp>
        <p:nvSpPr>
          <p:cNvPr id="29" name="TextBox 28"/>
          <p:cNvSpPr txBox="1"/>
          <p:nvPr/>
        </p:nvSpPr>
        <p:spPr>
          <a:xfrm>
            <a:off x="2974415" y="5406383"/>
            <a:ext cx="1699068" cy="646331"/>
          </a:xfrm>
          <a:prstGeom prst="rect">
            <a:avLst/>
          </a:prstGeom>
          <a:noFill/>
        </p:spPr>
        <p:txBody>
          <a:bodyPr wrap="square" rtlCol="1">
            <a:spAutoFit/>
          </a:bodyPr>
          <a:lstStyle/>
          <a:p>
            <a:r>
              <a:rPr lang="fa-IR" dirty="0">
                <a:solidFill>
                  <a:schemeClr val="bg1"/>
                </a:solidFill>
              </a:rPr>
              <a:t>هنگوتن زنگ و همکاران</a:t>
            </a:r>
          </a:p>
        </p:txBody>
      </p:sp>
    </p:spTree>
    <p:extLst>
      <p:ext uri="{BB962C8B-B14F-4D97-AF65-F5344CB8AC3E}">
        <p14:creationId xmlns:p14="http://schemas.microsoft.com/office/powerpoint/2010/main" val="199566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5" name="TextBox 4"/>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6" name="TextBox 5"/>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7" name="TextBox 6"/>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8" name="Rounded Rectangle 7">
            <a:hlinkClick r:id="rId2" action="ppaction://hlinksldjump"/>
          </p:cNvPr>
          <p:cNvSpPr/>
          <p:nvPr/>
        </p:nvSpPr>
        <p:spPr>
          <a:xfrm>
            <a:off x="285720" y="241050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9" name="Rounded Rectangle 8">
            <a:hlinkClick r:id="rId2" action="ppaction://hlinksldjump"/>
          </p:cNvPr>
          <p:cNvSpPr/>
          <p:nvPr/>
        </p:nvSpPr>
        <p:spPr>
          <a:xfrm>
            <a:off x="285720" y="2973447"/>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0" name="Rounded Rectangle 9">
            <a:hlinkClick r:id="rId2" action="ppaction://hlinksldjump"/>
          </p:cNvPr>
          <p:cNvSpPr/>
          <p:nvPr/>
        </p:nvSpPr>
        <p:spPr>
          <a:xfrm>
            <a:off x="285720" y="3524439"/>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1" name="Rounded Rectangle 10">
            <a:hlinkClick r:id="rId2" action="ppaction://hlinksldjump"/>
          </p:cNvPr>
          <p:cNvSpPr/>
          <p:nvPr/>
        </p:nvSpPr>
        <p:spPr>
          <a:xfrm>
            <a:off x="285720" y="406111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2" name="Rounded Rectangle 11">
            <a:hlinkClick r:id="rId2" action="ppaction://hlinksldjump"/>
          </p:cNvPr>
          <p:cNvSpPr/>
          <p:nvPr/>
        </p:nvSpPr>
        <p:spPr>
          <a:xfrm>
            <a:off x="285720" y="457858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3" name="Rounded Rectangle 12">
            <a:hlinkClick r:id="rId2" action="ppaction://hlinksldjump"/>
          </p:cNvPr>
          <p:cNvSpPr/>
          <p:nvPr/>
        </p:nvSpPr>
        <p:spPr>
          <a:xfrm>
            <a:off x="270734" y="563353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4" name="Rounded Rectangle 13">
            <a:hlinkClick r:id="rId2" action="ppaction://hlinksldjump"/>
          </p:cNvPr>
          <p:cNvSpPr/>
          <p:nvPr/>
        </p:nvSpPr>
        <p:spPr>
          <a:xfrm>
            <a:off x="285720" y="6170645"/>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15" name="Rounded Rectangle 14">
            <a:hlinkClick r:id="rId2" action="ppaction://hlinksldjump"/>
          </p:cNvPr>
          <p:cNvSpPr/>
          <p:nvPr/>
        </p:nvSpPr>
        <p:spPr>
          <a:xfrm>
            <a:off x="270734" y="5115252"/>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فاز بندی</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87" y="3064146"/>
            <a:ext cx="3152073" cy="2188598"/>
          </a:xfrm>
          <a:prstGeom prst="rect">
            <a:avLst/>
          </a:prstGeom>
        </p:spPr>
      </p:pic>
      <p:sp>
        <p:nvSpPr>
          <p:cNvPr id="23" name="Rectangle 22"/>
          <p:cNvSpPr/>
          <p:nvPr/>
        </p:nvSpPr>
        <p:spPr>
          <a:xfrm>
            <a:off x="6780620" y="295610"/>
            <a:ext cx="2088232" cy="800219"/>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 name="TextBox 1"/>
          <p:cNvSpPr txBox="1"/>
          <p:nvPr/>
        </p:nvSpPr>
        <p:spPr>
          <a:xfrm>
            <a:off x="6773572" y="387908"/>
            <a:ext cx="1728192" cy="523220"/>
          </a:xfrm>
          <a:prstGeom prst="rect">
            <a:avLst/>
          </a:prstGeom>
          <a:noFill/>
        </p:spPr>
        <p:txBody>
          <a:bodyPr wrap="square" rtlCol="1">
            <a:spAutoFit/>
          </a:bodyPr>
          <a:lstStyle/>
          <a:p>
            <a:r>
              <a:rPr lang="fa-IR" sz="2800" b="1" dirty="0">
                <a:cs typeface="B Nazanin" panose="00000400000000000000" pitchFamily="2" charset="-78"/>
              </a:rPr>
              <a:t> فاز بندی</a:t>
            </a:r>
          </a:p>
        </p:txBody>
      </p:sp>
      <p:sp>
        <p:nvSpPr>
          <p:cNvPr id="3" name="TextBox 2"/>
          <p:cNvSpPr txBox="1"/>
          <p:nvPr/>
        </p:nvSpPr>
        <p:spPr>
          <a:xfrm>
            <a:off x="5069915" y="6337684"/>
            <a:ext cx="669296" cy="369332"/>
          </a:xfrm>
          <a:prstGeom prst="rect">
            <a:avLst/>
          </a:prstGeom>
          <a:noFill/>
        </p:spPr>
        <p:txBody>
          <a:bodyPr wrap="square" rtlCol="1">
            <a:spAutoFit/>
          </a:bodyPr>
          <a:lstStyle/>
          <a:p>
            <a:r>
              <a:rPr lang="en-US" dirty="0"/>
              <a:t>13</a:t>
            </a:r>
            <a:endParaRPr lang="fa-IR" dirty="0"/>
          </a:p>
        </p:txBody>
      </p:sp>
      <p:sp>
        <p:nvSpPr>
          <p:cNvPr id="27" name="Title 1">
            <a:extLst>
              <a:ext uri="{FF2B5EF4-FFF2-40B4-BE49-F238E27FC236}">
                <a16:creationId xmlns:a16="http://schemas.microsoft.com/office/drawing/2014/main" id="{F9B6A77D-FE32-4106-82AF-84D4394B4A9A}"/>
              </a:ext>
            </a:extLst>
          </p:cNvPr>
          <p:cNvSpPr>
            <a:spLocks noGrp="1"/>
          </p:cNvSpPr>
          <p:nvPr>
            <p:ph type="title"/>
          </p:nvPr>
        </p:nvSpPr>
        <p:spPr>
          <a:xfrm>
            <a:off x="3002772" y="1383699"/>
            <a:ext cx="4762872" cy="634081"/>
          </a:xfrm>
          <a:solidFill>
            <a:srgbClr val="006600"/>
          </a:solidFill>
          <a:ln>
            <a:solidFill>
              <a:srgbClr val="46B487"/>
            </a:solidFill>
          </a:ln>
        </p:spPr>
        <p:style>
          <a:lnRef idx="3">
            <a:schemeClr val="lt1"/>
          </a:lnRef>
          <a:fillRef idx="1">
            <a:schemeClr val="accent3"/>
          </a:fillRef>
          <a:effectRef idx="1">
            <a:schemeClr val="accent3"/>
          </a:effectRef>
          <a:fontRef idx="minor">
            <a:schemeClr val="lt1"/>
          </a:fontRef>
        </p:style>
        <p:txBody>
          <a:bodyPr>
            <a:noAutofit/>
          </a:bodyPr>
          <a:lstStyle/>
          <a:p>
            <a:r>
              <a:rPr lang="en-US" sz="2000" b="1" dirty="0">
                <a:cs typeface="B Nazanin" panose="00000400000000000000" pitchFamily="2" charset="-78"/>
              </a:rPr>
              <a:t/>
            </a:r>
            <a:br>
              <a:rPr lang="en-US" sz="2000" b="1" dirty="0">
                <a:cs typeface="B Nazanin" panose="00000400000000000000" pitchFamily="2" charset="-78"/>
              </a:rPr>
            </a:br>
            <a:r>
              <a:rPr lang="fa-IR" sz="2000" b="1" dirty="0">
                <a:cs typeface="B Nazanin" panose="00000400000000000000" pitchFamily="2" charset="-78"/>
              </a:rPr>
              <a:t>فاز اول : جمع اوری اطلاعات</a:t>
            </a:r>
            <a:br>
              <a:rPr lang="fa-IR" sz="2000" b="1" dirty="0">
                <a:cs typeface="B Nazanin" panose="00000400000000000000" pitchFamily="2" charset="-78"/>
              </a:rPr>
            </a:br>
            <a:endParaRPr lang="en-US" sz="2000" b="1" dirty="0">
              <a:cs typeface="B Nazanin" panose="00000400000000000000" pitchFamily="2" charset="-78"/>
            </a:endParaRPr>
          </a:p>
        </p:txBody>
      </p:sp>
    </p:spTree>
    <p:extLst>
      <p:ext uri="{BB962C8B-B14F-4D97-AF65-F5344CB8AC3E}">
        <p14:creationId xmlns:p14="http://schemas.microsoft.com/office/powerpoint/2010/main" val="166349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6A77D-FE32-4106-82AF-84D4394B4A9A}"/>
              </a:ext>
            </a:extLst>
          </p:cNvPr>
          <p:cNvSpPr>
            <a:spLocks noGrp="1"/>
          </p:cNvSpPr>
          <p:nvPr>
            <p:ph type="title"/>
          </p:nvPr>
        </p:nvSpPr>
        <p:spPr>
          <a:xfrm>
            <a:off x="3003364" y="360546"/>
            <a:ext cx="4762872" cy="634081"/>
          </a:xfrm>
          <a:solidFill>
            <a:srgbClr val="006600"/>
          </a:solidFill>
          <a:ln>
            <a:solidFill>
              <a:srgbClr val="46B487"/>
            </a:solidFill>
          </a:ln>
        </p:spPr>
        <p:style>
          <a:lnRef idx="3">
            <a:schemeClr val="lt1"/>
          </a:lnRef>
          <a:fillRef idx="1">
            <a:schemeClr val="accent3"/>
          </a:fillRef>
          <a:effectRef idx="1">
            <a:schemeClr val="accent3"/>
          </a:effectRef>
          <a:fontRef idx="minor">
            <a:schemeClr val="lt1"/>
          </a:fontRef>
        </p:style>
        <p:txBody>
          <a:bodyPr>
            <a:noAutofit/>
          </a:bodyPr>
          <a:lstStyle/>
          <a:p>
            <a:r>
              <a:rPr lang="en-US" sz="2000" b="1" dirty="0">
                <a:cs typeface="B Nazanin" panose="00000400000000000000" pitchFamily="2" charset="-78"/>
              </a:rPr>
              <a:t/>
            </a:r>
            <a:br>
              <a:rPr lang="en-US" sz="2000" b="1" dirty="0">
                <a:cs typeface="B Nazanin" panose="00000400000000000000" pitchFamily="2" charset="-78"/>
              </a:rPr>
            </a:br>
            <a:r>
              <a:rPr lang="fa-IR" sz="2000" b="1" dirty="0">
                <a:cs typeface="B Nazanin" panose="00000400000000000000" pitchFamily="2" charset="-78"/>
              </a:rPr>
              <a:t>فاز دوم : تهیه مواد و لوازم </a:t>
            </a:r>
            <a:br>
              <a:rPr lang="fa-IR" sz="2000" b="1" dirty="0">
                <a:cs typeface="B Nazanin" panose="00000400000000000000" pitchFamily="2" charset="-78"/>
              </a:rPr>
            </a:br>
            <a:endParaRPr lang="en-US" sz="2000" b="1" dirty="0">
              <a:cs typeface="B Nazanin" panose="00000400000000000000" pitchFamily="2" charset="-78"/>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441825" y="1273205"/>
            <a:ext cx="1885950" cy="1366520"/>
          </a:xfrm>
          <a:prstGeom prst="rect">
            <a:avLst/>
          </a:prstGeom>
          <a:ln>
            <a:noFill/>
          </a:ln>
          <a:effectLst>
            <a:softEdge rad="112500"/>
          </a:effectLst>
        </p:spPr>
      </p:pic>
      <p:sp>
        <p:nvSpPr>
          <p:cNvPr id="6" name="TextBox 5"/>
          <p:cNvSpPr txBox="1"/>
          <p:nvPr/>
        </p:nvSpPr>
        <p:spPr>
          <a:xfrm>
            <a:off x="4450744" y="2779803"/>
            <a:ext cx="1503499" cy="276999"/>
          </a:xfrm>
          <a:prstGeom prst="rect">
            <a:avLst/>
          </a:prstGeom>
          <a:noFill/>
        </p:spPr>
        <p:txBody>
          <a:bodyPr wrap="square" rtlCol="1">
            <a:spAutoFit/>
          </a:bodyPr>
          <a:lstStyle/>
          <a:p>
            <a:pPr algn="ctr"/>
            <a:r>
              <a:rPr lang="fa-IR" sz="1200" dirty="0"/>
              <a:t>اتوکلاو</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836596" y="1268760"/>
            <a:ext cx="1859280" cy="1370965"/>
          </a:xfrm>
          <a:prstGeom prst="rect">
            <a:avLst/>
          </a:prstGeom>
          <a:ln>
            <a:noFill/>
          </a:ln>
          <a:effectLst>
            <a:softEdge rad="112500"/>
          </a:effectLst>
        </p:spPr>
      </p:pic>
      <p:sp>
        <p:nvSpPr>
          <p:cNvPr id="8" name="TextBox 7"/>
          <p:cNvSpPr txBox="1"/>
          <p:nvPr/>
        </p:nvSpPr>
        <p:spPr>
          <a:xfrm>
            <a:off x="6851404" y="2801791"/>
            <a:ext cx="1623836" cy="261610"/>
          </a:xfrm>
          <a:prstGeom prst="rect">
            <a:avLst/>
          </a:prstGeom>
          <a:noFill/>
        </p:spPr>
        <p:txBody>
          <a:bodyPr wrap="square" rtlCol="1">
            <a:spAutoFit/>
          </a:bodyPr>
          <a:lstStyle/>
          <a:p>
            <a:pPr algn="ctr"/>
            <a:r>
              <a:rPr lang="fa-IR" sz="1100" dirty="0"/>
              <a:t>انکوباتور </a:t>
            </a:r>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2004509" y="1326545"/>
            <a:ext cx="1928495" cy="1313180"/>
          </a:xfrm>
          <a:prstGeom prst="rect">
            <a:avLst/>
          </a:prstGeom>
          <a:ln>
            <a:noFill/>
          </a:ln>
          <a:effectLst>
            <a:softEdge rad="112500"/>
          </a:effectLst>
        </p:spPr>
      </p:pic>
      <p:sp>
        <p:nvSpPr>
          <p:cNvPr id="10" name="TextBox 9"/>
          <p:cNvSpPr txBox="1"/>
          <p:nvPr/>
        </p:nvSpPr>
        <p:spPr>
          <a:xfrm>
            <a:off x="2185431" y="2801791"/>
            <a:ext cx="1368152" cy="261610"/>
          </a:xfrm>
          <a:prstGeom prst="rect">
            <a:avLst/>
          </a:prstGeom>
          <a:noFill/>
        </p:spPr>
        <p:txBody>
          <a:bodyPr wrap="square" rtlCol="1">
            <a:spAutoFit/>
          </a:bodyPr>
          <a:lstStyle/>
          <a:p>
            <a:pPr algn="ctr"/>
            <a:r>
              <a:rPr lang="fa-IR" sz="1100" dirty="0"/>
              <a:t>آون </a:t>
            </a:r>
          </a:p>
        </p:txBody>
      </p: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1404" y="3225467"/>
            <a:ext cx="1976552" cy="1374275"/>
          </a:xfrm>
          <a:prstGeom prst="rect">
            <a:avLst/>
          </a:prstGeom>
          <a:ln>
            <a:noFill/>
          </a:ln>
          <a:effectLst>
            <a:softEdge rad="112500"/>
          </a:effectLst>
        </p:spPr>
      </p:pic>
      <p:sp>
        <p:nvSpPr>
          <p:cNvPr id="12" name="TextBox 11"/>
          <p:cNvSpPr txBox="1"/>
          <p:nvPr/>
        </p:nvSpPr>
        <p:spPr>
          <a:xfrm>
            <a:off x="7020272" y="4686820"/>
            <a:ext cx="1648848" cy="261610"/>
          </a:xfrm>
          <a:prstGeom prst="rect">
            <a:avLst/>
          </a:prstGeom>
          <a:noFill/>
        </p:spPr>
        <p:txBody>
          <a:bodyPr wrap="square" rtlCol="1">
            <a:spAutoFit/>
          </a:bodyPr>
          <a:lstStyle/>
          <a:p>
            <a:pPr algn="ctr"/>
            <a:r>
              <a:rPr lang="fa-IR" sz="1100" dirty="0"/>
              <a:t>هیتر برقی </a:t>
            </a:r>
          </a:p>
        </p:txBody>
      </p:sp>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4678486" y="2950452"/>
            <a:ext cx="1370083" cy="1928495"/>
          </a:xfrm>
          <a:prstGeom prst="rect">
            <a:avLst/>
          </a:prstGeom>
          <a:ln>
            <a:noFill/>
          </a:ln>
          <a:effectLst>
            <a:softEdge rad="112500"/>
          </a:effectLst>
        </p:spPr>
      </p:pic>
      <p:sp>
        <p:nvSpPr>
          <p:cNvPr id="14" name="TextBox 13"/>
          <p:cNvSpPr txBox="1"/>
          <p:nvPr/>
        </p:nvSpPr>
        <p:spPr>
          <a:xfrm>
            <a:off x="4464192" y="4599741"/>
            <a:ext cx="1814291" cy="261610"/>
          </a:xfrm>
          <a:prstGeom prst="rect">
            <a:avLst/>
          </a:prstGeom>
          <a:noFill/>
        </p:spPr>
        <p:txBody>
          <a:bodyPr wrap="square" rtlCol="1">
            <a:spAutoFit/>
          </a:bodyPr>
          <a:lstStyle/>
          <a:p>
            <a:pPr algn="ctr"/>
            <a:r>
              <a:rPr lang="fa-IR" sz="1100" dirty="0"/>
              <a:t>ترازو برقی</a:t>
            </a:r>
          </a:p>
        </p:txBody>
      </p:sp>
      <p:pic>
        <p:nvPicPr>
          <p:cNvPr id="15" name="Picture 14"/>
          <p:cNvPicPr/>
          <p:nvPr/>
        </p:nvPicPr>
        <p:blipFill rotWithShape="1">
          <a:blip r:embed="rId8" cstate="print">
            <a:extLst>
              <a:ext uri="{28A0092B-C50C-407E-A947-70E740481C1C}">
                <a14:useLocalDpi xmlns:a14="http://schemas.microsoft.com/office/drawing/2010/main" val="0"/>
              </a:ext>
            </a:extLst>
          </a:blip>
          <a:srcRect l="14315" t="22983" r="12411" b="11141"/>
          <a:stretch/>
        </p:blipFill>
        <p:spPr bwMode="auto">
          <a:xfrm rot="5400000">
            <a:off x="2299116" y="2944894"/>
            <a:ext cx="1339281" cy="1928494"/>
          </a:xfrm>
          <a:prstGeom prst="rect">
            <a:avLst/>
          </a:prstGeom>
          <a:ln>
            <a:noFill/>
          </a:ln>
          <a:effectLst>
            <a:softEdge rad="112500"/>
          </a:effectLst>
          <a:extLst>
            <a:ext uri="{53640926-AAD7-44D8-BBD7-CCE9431645EC}">
              <a14:shadowObscured xmlns:a14="http://schemas.microsoft.com/office/drawing/2010/main"/>
            </a:ext>
          </a:extLst>
        </p:spPr>
      </p:pic>
      <p:sp>
        <p:nvSpPr>
          <p:cNvPr id="16" name="TextBox 15"/>
          <p:cNvSpPr txBox="1"/>
          <p:nvPr/>
        </p:nvSpPr>
        <p:spPr>
          <a:xfrm>
            <a:off x="2185431" y="4686820"/>
            <a:ext cx="1368152" cy="261610"/>
          </a:xfrm>
          <a:prstGeom prst="rect">
            <a:avLst/>
          </a:prstGeom>
          <a:noFill/>
        </p:spPr>
        <p:txBody>
          <a:bodyPr wrap="square" rtlCol="1">
            <a:spAutoFit/>
          </a:bodyPr>
          <a:lstStyle/>
          <a:p>
            <a:pPr algn="ctr"/>
            <a:r>
              <a:rPr lang="fa-IR" sz="1100" dirty="0"/>
              <a:t>قاشقک </a:t>
            </a:r>
          </a:p>
        </p:txBody>
      </p:sp>
      <p:pic>
        <p:nvPicPr>
          <p:cNvPr id="17" name="Picture 1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4128" y="5035508"/>
            <a:ext cx="2042108" cy="1188720"/>
          </a:xfrm>
          <a:prstGeom prst="rect">
            <a:avLst/>
          </a:prstGeom>
          <a:ln>
            <a:noFill/>
          </a:ln>
          <a:effectLst>
            <a:softEdge rad="112500"/>
          </a:effectLst>
        </p:spPr>
      </p:pic>
      <p:sp>
        <p:nvSpPr>
          <p:cNvPr id="18" name="TextBox 17"/>
          <p:cNvSpPr txBox="1"/>
          <p:nvPr/>
        </p:nvSpPr>
        <p:spPr>
          <a:xfrm>
            <a:off x="5953094" y="6246320"/>
            <a:ext cx="1584176" cy="261610"/>
          </a:xfrm>
          <a:prstGeom prst="rect">
            <a:avLst/>
          </a:prstGeom>
          <a:noFill/>
        </p:spPr>
        <p:txBody>
          <a:bodyPr wrap="square" rtlCol="1">
            <a:spAutoFit/>
          </a:bodyPr>
          <a:lstStyle/>
          <a:p>
            <a:pPr algn="ctr"/>
            <a:r>
              <a:rPr lang="fa-IR" sz="1100" dirty="0"/>
              <a:t>پایه سنسور </a:t>
            </a:r>
          </a:p>
        </p:txBody>
      </p:sp>
      <p:pic>
        <p:nvPicPr>
          <p:cNvPr id="19" name="Picture 18"/>
          <p:cNvPicPr/>
          <p:nvPr/>
        </p:nvPicPr>
        <p:blipFill rotWithShape="1">
          <a:blip r:embed="rId10" cstate="print">
            <a:extLst>
              <a:ext uri="{28A0092B-C50C-407E-A947-70E740481C1C}">
                <a14:useLocalDpi xmlns:a14="http://schemas.microsoft.com/office/drawing/2010/main" val="0"/>
              </a:ext>
            </a:extLst>
          </a:blip>
          <a:srcRect l="4639" t="1" r="4347" b="8070"/>
          <a:stretch/>
        </p:blipFill>
        <p:spPr bwMode="auto">
          <a:xfrm>
            <a:off x="2699792" y="5035508"/>
            <a:ext cx="2232248" cy="1210812"/>
          </a:xfrm>
          <a:prstGeom prst="rect">
            <a:avLst/>
          </a:prstGeom>
          <a:ln>
            <a:noFill/>
          </a:ln>
          <a:effectLst>
            <a:softEdge rad="112500"/>
          </a:effectLst>
          <a:extLst>
            <a:ext uri="{53640926-AAD7-44D8-BBD7-CCE9431645EC}">
              <a14:shadowObscured xmlns:a14="http://schemas.microsoft.com/office/drawing/2010/main"/>
            </a:ext>
          </a:extLst>
        </p:spPr>
      </p:pic>
      <p:sp>
        <p:nvSpPr>
          <p:cNvPr id="20" name="TextBox 19"/>
          <p:cNvSpPr txBox="1"/>
          <p:nvPr/>
        </p:nvSpPr>
        <p:spPr>
          <a:xfrm>
            <a:off x="2869507" y="6318108"/>
            <a:ext cx="1699488" cy="261610"/>
          </a:xfrm>
          <a:prstGeom prst="rect">
            <a:avLst/>
          </a:prstGeom>
          <a:noFill/>
        </p:spPr>
        <p:txBody>
          <a:bodyPr wrap="square" rtlCol="1">
            <a:spAutoFit/>
          </a:bodyPr>
          <a:lstStyle/>
          <a:p>
            <a:pPr algn="ctr"/>
            <a:r>
              <a:rPr lang="fa-IR" sz="1100" dirty="0"/>
              <a:t>اسپکتروفتومتر</a:t>
            </a:r>
          </a:p>
        </p:txBody>
      </p:sp>
      <p:sp>
        <p:nvSpPr>
          <p:cNvPr id="21" name="TextBox 20"/>
          <p:cNvSpPr txBox="1"/>
          <p:nvPr/>
        </p:nvSpPr>
        <p:spPr>
          <a:xfrm>
            <a:off x="5009016" y="6323264"/>
            <a:ext cx="504057" cy="369332"/>
          </a:xfrm>
          <a:prstGeom prst="rect">
            <a:avLst/>
          </a:prstGeom>
          <a:noFill/>
        </p:spPr>
        <p:txBody>
          <a:bodyPr wrap="square" rtlCol="1">
            <a:spAutoFit/>
          </a:bodyPr>
          <a:lstStyle/>
          <a:p>
            <a:r>
              <a:rPr lang="en-US" dirty="0"/>
              <a:t>14</a:t>
            </a:r>
            <a:endParaRPr lang="fa-IR" dirty="0"/>
          </a:p>
        </p:txBody>
      </p:sp>
    </p:spTree>
    <p:extLst>
      <p:ext uri="{BB962C8B-B14F-4D97-AF65-F5344CB8AC3E}">
        <p14:creationId xmlns:p14="http://schemas.microsoft.com/office/powerpoint/2010/main" val="130197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A77D-FE32-4106-82AF-84D4394B4A9A}"/>
              </a:ext>
            </a:extLst>
          </p:cNvPr>
          <p:cNvSpPr>
            <a:spLocks noGrp="1"/>
          </p:cNvSpPr>
          <p:nvPr>
            <p:ph type="title"/>
          </p:nvPr>
        </p:nvSpPr>
        <p:spPr>
          <a:xfrm>
            <a:off x="3003364" y="360546"/>
            <a:ext cx="4762872" cy="634081"/>
          </a:xfrm>
          <a:solidFill>
            <a:srgbClr val="006600"/>
          </a:solidFill>
          <a:ln>
            <a:solidFill>
              <a:srgbClr val="46B487"/>
            </a:solidFill>
          </a:ln>
        </p:spPr>
        <p:style>
          <a:lnRef idx="3">
            <a:schemeClr val="lt1"/>
          </a:lnRef>
          <a:fillRef idx="1">
            <a:schemeClr val="accent3"/>
          </a:fillRef>
          <a:effectRef idx="1">
            <a:schemeClr val="accent3"/>
          </a:effectRef>
          <a:fontRef idx="minor">
            <a:schemeClr val="lt1"/>
          </a:fontRef>
        </p:style>
        <p:txBody>
          <a:bodyPr>
            <a:noAutofit/>
          </a:bodyPr>
          <a:lstStyle/>
          <a:p>
            <a:r>
              <a:rPr lang="en-US" sz="2000" b="1" dirty="0">
                <a:cs typeface="B Nazanin" panose="00000400000000000000" pitchFamily="2" charset="-78"/>
              </a:rPr>
              <a:t/>
            </a:r>
            <a:br>
              <a:rPr lang="en-US" sz="2000" b="1" dirty="0">
                <a:cs typeface="B Nazanin" panose="00000400000000000000" pitchFamily="2" charset="-78"/>
              </a:rPr>
            </a:br>
            <a:r>
              <a:rPr lang="fa-IR" sz="2000" b="1" dirty="0">
                <a:cs typeface="B Nazanin" panose="00000400000000000000" pitchFamily="2" charset="-78"/>
              </a:rPr>
              <a:t>فاز سوم : تهیه سویه های خالص باکتری</a:t>
            </a:r>
            <a:br>
              <a:rPr lang="fa-IR" sz="2000" b="1" dirty="0">
                <a:cs typeface="B Nazanin" panose="00000400000000000000" pitchFamily="2" charset="-78"/>
              </a:rPr>
            </a:br>
            <a:endParaRPr lang="en-US" sz="2000" b="1" dirty="0">
              <a:cs typeface="B Nazanin" panose="00000400000000000000" pitchFamily="2" charset="-78"/>
            </a:endParaRPr>
          </a:p>
        </p:txBody>
      </p:sp>
      <p:pic>
        <p:nvPicPr>
          <p:cNvPr id="9" name="Picture 8">
            <a:extLst>
              <a:ext uri="{FF2B5EF4-FFF2-40B4-BE49-F238E27FC236}">
                <a16:creationId xmlns:a16="http://schemas.microsoft.com/office/drawing/2014/main" id="{F483AB60-DB99-4617-9E64-6D2B6FB286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288" b="4893"/>
          <a:stretch/>
        </p:blipFill>
        <p:spPr>
          <a:xfrm>
            <a:off x="2555776" y="1565615"/>
            <a:ext cx="2244640" cy="1935393"/>
          </a:xfrm>
          <a:prstGeom prst="rect">
            <a:avLst/>
          </a:prstGeom>
          <a:ln>
            <a:noFill/>
          </a:ln>
          <a:effectLst>
            <a:softEdge rad="112500"/>
          </a:effectLst>
        </p:spPr>
      </p:pic>
      <p:pic>
        <p:nvPicPr>
          <p:cNvPr id="11" name="Picture 10">
            <a:extLst>
              <a:ext uri="{FF2B5EF4-FFF2-40B4-BE49-F238E27FC236}">
                <a16:creationId xmlns:a16="http://schemas.microsoft.com/office/drawing/2014/main" id="{D4495E1B-2ACA-4AF7-AF27-AABE660BF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8" r="7072" b="8941"/>
          <a:stretch/>
        </p:blipFill>
        <p:spPr>
          <a:xfrm>
            <a:off x="4314353" y="3869792"/>
            <a:ext cx="2263515" cy="1935393"/>
          </a:xfrm>
          <a:prstGeom prst="rect">
            <a:avLst/>
          </a:prstGeom>
          <a:ln>
            <a:noFill/>
          </a:ln>
          <a:effectLst>
            <a:softEdge rad="112500"/>
          </a:effectLst>
        </p:spPr>
      </p:pic>
      <p:sp>
        <p:nvSpPr>
          <p:cNvPr id="12" name="TextBox 11">
            <a:extLst>
              <a:ext uri="{FF2B5EF4-FFF2-40B4-BE49-F238E27FC236}">
                <a16:creationId xmlns:a16="http://schemas.microsoft.com/office/drawing/2014/main" id="{E866AC46-D19E-438C-9097-E141A6FF56BD}"/>
              </a:ext>
            </a:extLst>
          </p:cNvPr>
          <p:cNvSpPr txBox="1"/>
          <p:nvPr/>
        </p:nvSpPr>
        <p:spPr>
          <a:xfrm>
            <a:off x="5148064" y="3405799"/>
            <a:ext cx="2859608" cy="261610"/>
          </a:xfrm>
          <a:prstGeom prst="rect">
            <a:avLst/>
          </a:prstGeom>
          <a:noFill/>
        </p:spPr>
        <p:txBody>
          <a:bodyPr wrap="square" rtlCol="0">
            <a:spAutoFit/>
          </a:bodyPr>
          <a:lstStyle/>
          <a:p>
            <a:r>
              <a:rPr lang="en-US" sz="1100" b="1" dirty="0">
                <a:cs typeface="B Nazanin" panose="00000400000000000000" pitchFamily="2" charset="-78"/>
              </a:rPr>
              <a:t>           </a:t>
            </a:r>
            <a:r>
              <a:rPr lang="fa-IR" sz="1100" b="1" dirty="0">
                <a:cs typeface="B Nazanin" panose="00000400000000000000" pitchFamily="2" charset="-78"/>
              </a:rPr>
              <a:t>استریل کردن لوب</a:t>
            </a:r>
            <a:endParaRPr lang="en-US" sz="1100" b="1" dirty="0">
              <a:cs typeface="B Nazanin" panose="00000400000000000000" pitchFamily="2" charset="-78"/>
            </a:endParaRPr>
          </a:p>
        </p:txBody>
      </p:sp>
      <p:sp>
        <p:nvSpPr>
          <p:cNvPr id="13" name="TextBox 12">
            <a:extLst>
              <a:ext uri="{FF2B5EF4-FFF2-40B4-BE49-F238E27FC236}">
                <a16:creationId xmlns:a16="http://schemas.microsoft.com/office/drawing/2014/main" id="{D31176E8-FFB8-4A4E-B026-6644F96F8D20}"/>
              </a:ext>
            </a:extLst>
          </p:cNvPr>
          <p:cNvSpPr txBox="1"/>
          <p:nvPr/>
        </p:nvSpPr>
        <p:spPr>
          <a:xfrm>
            <a:off x="2051720" y="3592188"/>
            <a:ext cx="3108736" cy="261610"/>
          </a:xfrm>
          <a:prstGeom prst="rect">
            <a:avLst/>
          </a:prstGeom>
          <a:noFill/>
        </p:spPr>
        <p:txBody>
          <a:bodyPr wrap="square" rtlCol="0">
            <a:spAutoFit/>
          </a:bodyPr>
          <a:lstStyle/>
          <a:p>
            <a:pPr algn="ctr"/>
            <a:r>
              <a:rPr lang="en-US" sz="1100" b="1" dirty="0">
                <a:cs typeface="B Nazanin" panose="00000400000000000000" pitchFamily="2" charset="-78"/>
              </a:rPr>
              <a:t>          </a:t>
            </a:r>
            <a:r>
              <a:rPr lang="fa-IR" sz="1100" b="1" dirty="0">
                <a:cs typeface="B Nazanin" panose="00000400000000000000" pitchFamily="2" charset="-78"/>
              </a:rPr>
              <a:t>کشیدن لوب  بر روی پلیت</a:t>
            </a:r>
            <a:endParaRPr lang="en-US" sz="1100" b="1" dirty="0">
              <a:cs typeface="B Nazanin" panose="00000400000000000000" pitchFamily="2" charset="-78"/>
            </a:endParaRPr>
          </a:p>
        </p:txBody>
      </p:sp>
      <p:sp>
        <p:nvSpPr>
          <p:cNvPr id="14" name="TextBox 13">
            <a:extLst>
              <a:ext uri="{FF2B5EF4-FFF2-40B4-BE49-F238E27FC236}">
                <a16:creationId xmlns:a16="http://schemas.microsoft.com/office/drawing/2014/main" id="{FC176127-3A8E-4643-ADC3-AA7AAE1018AD}"/>
              </a:ext>
            </a:extLst>
          </p:cNvPr>
          <p:cNvSpPr txBox="1"/>
          <p:nvPr/>
        </p:nvSpPr>
        <p:spPr>
          <a:xfrm>
            <a:off x="3406510" y="5967764"/>
            <a:ext cx="4359726" cy="261610"/>
          </a:xfrm>
          <a:prstGeom prst="rect">
            <a:avLst/>
          </a:prstGeom>
          <a:noFill/>
        </p:spPr>
        <p:txBody>
          <a:bodyPr wrap="square" rtlCol="0">
            <a:spAutoFit/>
          </a:bodyPr>
          <a:lstStyle/>
          <a:p>
            <a:pPr algn="ctr"/>
            <a:r>
              <a:rPr lang="en-US" sz="1100" b="1" dirty="0">
                <a:cs typeface="B Nazanin" panose="00000400000000000000" pitchFamily="2" charset="-78"/>
              </a:rPr>
              <a:t>             </a:t>
            </a:r>
            <a:r>
              <a:rPr lang="fa-IR" sz="1100" b="1" dirty="0">
                <a:cs typeface="B Nazanin" panose="00000400000000000000" pitchFamily="2" charset="-78"/>
              </a:rPr>
              <a:t>قرار دادن محیط کشت داخل انکوباتور</a:t>
            </a:r>
            <a:endParaRPr lang="en-US" sz="1100" b="1" dirty="0">
              <a:cs typeface="B Nazanin" panose="00000400000000000000" pitchFamily="2" charset="-78"/>
            </a:endParaRPr>
          </a:p>
        </p:txBody>
      </p:sp>
      <p:sp>
        <p:nvSpPr>
          <p:cNvPr id="3" name="TextBox 2">
            <a:extLst>
              <a:ext uri="{FF2B5EF4-FFF2-40B4-BE49-F238E27FC236}">
                <a16:creationId xmlns:a16="http://schemas.microsoft.com/office/drawing/2014/main" id="{83238278-4897-4B5A-ABCE-4BF3FE9524B8}"/>
              </a:ext>
            </a:extLst>
          </p:cNvPr>
          <p:cNvSpPr txBox="1"/>
          <p:nvPr/>
        </p:nvSpPr>
        <p:spPr>
          <a:xfrm>
            <a:off x="4716016" y="6419585"/>
            <a:ext cx="864096" cy="369332"/>
          </a:xfrm>
          <a:prstGeom prst="rect">
            <a:avLst/>
          </a:prstGeom>
          <a:noFill/>
        </p:spPr>
        <p:txBody>
          <a:bodyPr wrap="square" rtlCol="0">
            <a:spAutoFit/>
          </a:bodyPr>
          <a:lstStyle/>
          <a:p>
            <a:r>
              <a:rPr lang="en-US" dirty="0"/>
              <a:t>15</a:t>
            </a: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565616"/>
            <a:ext cx="2088232" cy="1715936"/>
          </a:xfrm>
          <a:prstGeom prst="rect">
            <a:avLst/>
          </a:prstGeom>
          <a:ln>
            <a:noFill/>
          </a:ln>
          <a:effectLst>
            <a:softEdge rad="112500"/>
          </a:effectLst>
        </p:spPr>
      </p:pic>
    </p:spTree>
    <p:extLst>
      <p:ext uri="{BB962C8B-B14F-4D97-AF65-F5344CB8AC3E}">
        <p14:creationId xmlns:p14="http://schemas.microsoft.com/office/powerpoint/2010/main" val="169998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6A77D-FE32-4106-82AF-84D4394B4A9A}"/>
              </a:ext>
            </a:extLst>
          </p:cNvPr>
          <p:cNvSpPr>
            <a:spLocks noGrp="1"/>
          </p:cNvSpPr>
          <p:nvPr>
            <p:ph type="title"/>
          </p:nvPr>
        </p:nvSpPr>
        <p:spPr>
          <a:xfrm>
            <a:off x="3003364" y="360546"/>
            <a:ext cx="4762872" cy="634081"/>
          </a:xfrm>
          <a:solidFill>
            <a:srgbClr val="006600"/>
          </a:solidFill>
          <a:ln>
            <a:solidFill>
              <a:srgbClr val="46B487"/>
            </a:solidFill>
          </a:ln>
        </p:spPr>
        <p:style>
          <a:lnRef idx="3">
            <a:schemeClr val="lt1"/>
          </a:lnRef>
          <a:fillRef idx="1">
            <a:schemeClr val="accent3"/>
          </a:fillRef>
          <a:effectRef idx="1">
            <a:schemeClr val="accent3"/>
          </a:effectRef>
          <a:fontRef idx="minor">
            <a:schemeClr val="lt1"/>
          </a:fontRef>
        </p:style>
        <p:txBody>
          <a:bodyPr>
            <a:noAutofit/>
          </a:bodyPr>
          <a:lstStyle/>
          <a:p>
            <a:r>
              <a:rPr lang="en-US" sz="1600" dirty="0">
                <a:cs typeface="B Nazanin" panose="00000400000000000000" pitchFamily="2" charset="-78"/>
              </a:rPr>
              <a:t/>
            </a:r>
            <a:br>
              <a:rPr lang="en-US" sz="1600" dirty="0">
                <a:cs typeface="B Nazanin" panose="00000400000000000000" pitchFamily="2" charset="-78"/>
              </a:rPr>
            </a:br>
            <a:r>
              <a:rPr lang="fa-IR" sz="1600" b="1" dirty="0">
                <a:cs typeface="B Nazanin" panose="00000400000000000000" pitchFamily="2" charset="-78"/>
              </a:rPr>
              <a:t>فاز چهارم :</a:t>
            </a:r>
            <a:r>
              <a:rPr lang="fa-IR" sz="1600" b="1" dirty="0"/>
              <a:t>تولید زیستی نانو ذرات نقره در باکتری</a:t>
            </a:r>
            <a:r>
              <a:rPr lang="en-US" sz="1600" b="1" dirty="0"/>
              <a:t/>
            </a:r>
            <a:br>
              <a:rPr lang="en-US" sz="1600" b="1" dirty="0"/>
            </a:br>
            <a:endParaRPr lang="en-US" sz="1600" b="1" dirty="0">
              <a:cs typeface="B Nazanin" panose="00000400000000000000" pitchFamily="2" charset="-78"/>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471891"/>
            <a:ext cx="2592288" cy="1584176"/>
          </a:xfrm>
          <a:prstGeom prst="rect">
            <a:avLst/>
          </a:prstGeom>
          <a:ln>
            <a:noFill/>
          </a:ln>
          <a:effectLst>
            <a:softEdge rad="112500"/>
          </a:effec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471891"/>
            <a:ext cx="2627786" cy="1512168"/>
          </a:xfrm>
          <a:prstGeom prst="rect">
            <a:avLst/>
          </a:prstGeom>
          <a:ln>
            <a:noFill/>
          </a:ln>
          <a:effectLst>
            <a:softEdge rad="112500"/>
          </a:effectLst>
        </p:spPr>
      </p:pic>
      <p:sp>
        <p:nvSpPr>
          <p:cNvPr id="9" name="TextBox 8"/>
          <p:cNvSpPr txBox="1"/>
          <p:nvPr/>
        </p:nvSpPr>
        <p:spPr>
          <a:xfrm>
            <a:off x="6048164" y="3145268"/>
            <a:ext cx="2520280" cy="261610"/>
          </a:xfrm>
          <a:prstGeom prst="rect">
            <a:avLst/>
          </a:prstGeom>
          <a:noFill/>
        </p:spPr>
        <p:txBody>
          <a:bodyPr wrap="square" rtlCol="1">
            <a:spAutoFit/>
          </a:bodyPr>
          <a:lstStyle/>
          <a:p>
            <a:pPr algn="ctr"/>
            <a:r>
              <a:rPr lang="fa-IR" sz="1100" dirty="0"/>
              <a:t>-قرار دادن مخلوط بر روی هیتر </a:t>
            </a:r>
          </a:p>
        </p:txBody>
      </p:sp>
      <p:sp>
        <p:nvSpPr>
          <p:cNvPr id="10" name="TextBox 9"/>
          <p:cNvSpPr txBox="1"/>
          <p:nvPr/>
        </p:nvSpPr>
        <p:spPr>
          <a:xfrm>
            <a:off x="2508207" y="3070131"/>
            <a:ext cx="2376264" cy="261610"/>
          </a:xfrm>
          <a:prstGeom prst="rect">
            <a:avLst/>
          </a:prstGeom>
          <a:noFill/>
        </p:spPr>
        <p:txBody>
          <a:bodyPr wrap="square" rtlCol="1">
            <a:spAutoFit/>
          </a:bodyPr>
          <a:lstStyle/>
          <a:p>
            <a:pPr algn="ctr"/>
            <a:r>
              <a:rPr lang="fa-IR" sz="1100" dirty="0"/>
              <a:t>-استریل کردن در اتوکلاو</a:t>
            </a: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1345" y="3411886"/>
            <a:ext cx="2049780" cy="1205865"/>
          </a:xfrm>
          <a:prstGeom prst="rect">
            <a:avLst/>
          </a:prstGeom>
          <a:ln>
            <a:noFill/>
          </a:ln>
          <a:effectLst>
            <a:softEdge rad="112500"/>
          </a:effectLst>
        </p:spPr>
      </p:pic>
      <p:sp>
        <p:nvSpPr>
          <p:cNvPr id="12" name="Rectangle 11"/>
          <p:cNvSpPr/>
          <p:nvPr/>
        </p:nvSpPr>
        <p:spPr>
          <a:xfrm>
            <a:off x="6957360" y="4704983"/>
            <a:ext cx="1617751"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تهیه محلول نیترات نقره مورد نظر</a:t>
            </a:r>
            <a:endParaRPr lang="fa-IR" sz="1100" dirty="0"/>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410" y="3405493"/>
            <a:ext cx="1668780" cy="1264920"/>
          </a:xfrm>
          <a:prstGeom prst="rect">
            <a:avLst/>
          </a:prstGeom>
          <a:ln>
            <a:noFill/>
          </a:ln>
          <a:effectLst>
            <a:softEdge rad="112500"/>
          </a:effectLst>
        </p:spPr>
      </p:pic>
      <p:sp>
        <p:nvSpPr>
          <p:cNvPr id="14" name="Rectangle 13"/>
          <p:cNvSpPr/>
          <p:nvPr/>
        </p:nvSpPr>
        <p:spPr>
          <a:xfrm>
            <a:off x="4539857" y="4759872"/>
            <a:ext cx="1689886"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قرار دادن محیط کشت در انکوباتور </a:t>
            </a:r>
            <a:endParaRPr lang="fa-IR" sz="1100" dirty="0"/>
          </a:p>
        </p:txBody>
      </p:sp>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9085" y="3405493"/>
            <a:ext cx="1911350" cy="1257300"/>
          </a:xfrm>
          <a:prstGeom prst="rect">
            <a:avLst/>
          </a:prstGeom>
          <a:ln>
            <a:noFill/>
          </a:ln>
          <a:effectLst>
            <a:softEdge rad="112500"/>
          </a:effectLst>
        </p:spPr>
      </p:pic>
      <p:sp>
        <p:nvSpPr>
          <p:cNvPr id="16" name="Rectangle 15"/>
          <p:cNvSpPr/>
          <p:nvPr/>
        </p:nvSpPr>
        <p:spPr>
          <a:xfrm>
            <a:off x="2155533" y="4764806"/>
            <a:ext cx="1540806"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قرار دادن فالکون در سانتریفیوژ </a:t>
            </a:r>
            <a:endParaRPr lang="fa-IR" sz="1100" dirty="0"/>
          </a:p>
        </p:txBody>
      </p:sp>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4038" y="5014387"/>
            <a:ext cx="3184986" cy="1133340"/>
          </a:xfrm>
          <a:prstGeom prst="rect">
            <a:avLst/>
          </a:prstGeom>
          <a:ln>
            <a:noFill/>
          </a:ln>
          <a:effectLst>
            <a:softEdge rad="112500"/>
          </a:effectLst>
        </p:spPr>
      </p:pic>
      <p:sp>
        <p:nvSpPr>
          <p:cNvPr id="18" name="TextBox 17">
            <a:extLst>
              <a:ext uri="{FF2B5EF4-FFF2-40B4-BE49-F238E27FC236}">
                <a16:creationId xmlns:a16="http://schemas.microsoft.com/office/drawing/2014/main" id="{83238278-4897-4B5A-ABCE-4BF3FE9524B8}"/>
              </a:ext>
            </a:extLst>
          </p:cNvPr>
          <p:cNvSpPr txBox="1"/>
          <p:nvPr/>
        </p:nvSpPr>
        <p:spPr>
          <a:xfrm>
            <a:off x="4716016" y="6419585"/>
            <a:ext cx="864096" cy="369332"/>
          </a:xfrm>
          <a:prstGeom prst="rect">
            <a:avLst/>
          </a:prstGeom>
          <a:noFill/>
        </p:spPr>
        <p:txBody>
          <a:bodyPr wrap="square" rtlCol="0">
            <a:spAutoFit/>
          </a:bodyPr>
          <a:lstStyle/>
          <a:p>
            <a:r>
              <a:rPr lang="en-US" dirty="0"/>
              <a:t>16</a:t>
            </a:r>
          </a:p>
        </p:txBody>
      </p:sp>
      <p:sp>
        <p:nvSpPr>
          <p:cNvPr id="19" name="Rectangle 18"/>
          <p:cNvSpPr/>
          <p:nvPr/>
        </p:nvSpPr>
        <p:spPr>
          <a:xfrm>
            <a:off x="4132939" y="6151143"/>
            <a:ext cx="2608406"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قرار دادن توده سلولی در انکوباتور شیکر دار و تغییر رنگ </a:t>
            </a:r>
            <a:endParaRPr lang="fa-IR" sz="1100" dirty="0"/>
          </a:p>
        </p:txBody>
      </p:sp>
    </p:spTree>
    <p:extLst>
      <p:ext uri="{BB962C8B-B14F-4D97-AF65-F5344CB8AC3E}">
        <p14:creationId xmlns:p14="http://schemas.microsoft.com/office/powerpoint/2010/main" val="292874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6A77D-FE32-4106-82AF-84D4394B4A9A}"/>
              </a:ext>
            </a:extLst>
          </p:cNvPr>
          <p:cNvSpPr>
            <a:spLocks noGrp="1"/>
          </p:cNvSpPr>
          <p:nvPr>
            <p:ph type="title"/>
          </p:nvPr>
        </p:nvSpPr>
        <p:spPr>
          <a:xfrm>
            <a:off x="2923111" y="332656"/>
            <a:ext cx="4762872" cy="648072"/>
          </a:xfrm>
          <a:solidFill>
            <a:srgbClr val="006600"/>
          </a:solidFill>
          <a:ln>
            <a:solidFill>
              <a:srgbClr val="46B487"/>
            </a:solidFill>
          </a:ln>
        </p:spPr>
        <p:style>
          <a:lnRef idx="3">
            <a:schemeClr val="lt1"/>
          </a:lnRef>
          <a:fillRef idx="1">
            <a:schemeClr val="accent3"/>
          </a:fillRef>
          <a:effectRef idx="1">
            <a:schemeClr val="accent3"/>
          </a:effectRef>
          <a:fontRef idx="minor">
            <a:schemeClr val="lt1"/>
          </a:fontRef>
        </p:style>
        <p:txBody>
          <a:bodyPr>
            <a:noAutofit/>
          </a:bodyPr>
          <a:lstStyle/>
          <a:p>
            <a:r>
              <a:rPr lang="fa-IR" sz="1600" b="1" dirty="0">
                <a:cs typeface="B Nazanin" panose="00000400000000000000" pitchFamily="2" charset="-78"/>
              </a:rPr>
              <a:t>فاز پنجم :</a:t>
            </a:r>
            <a:r>
              <a:rPr lang="fa-IR" sz="1600" b="1" dirty="0"/>
              <a:t>اسپکتروفتومتری </a:t>
            </a:r>
            <a:r>
              <a:rPr lang="en-US" sz="1600" b="1" dirty="0"/>
              <a:t>vis-UV</a:t>
            </a:r>
            <a:endParaRPr lang="en-US" sz="1600" b="1" dirty="0">
              <a:cs typeface="B Nazanin" panose="00000400000000000000" pitchFamily="2" charset="-78"/>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18" y="1268760"/>
            <a:ext cx="2542659" cy="1399510"/>
          </a:xfrm>
          <a:prstGeom prst="rect">
            <a:avLst/>
          </a:prstGeom>
          <a:ln>
            <a:noFill/>
          </a:ln>
          <a:effectLst>
            <a:softEdge rad="112500"/>
          </a:effectLst>
        </p:spPr>
      </p:pic>
      <p:sp>
        <p:nvSpPr>
          <p:cNvPr id="6" name="Rectangle 5"/>
          <p:cNvSpPr/>
          <p:nvPr/>
        </p:nvSpPr>
        <p:spPr>
          <a:xfrm>
            <a:off x="6508910" y="2825497"/>
            <a:ext cx="829073"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اسپکتروفتومتر </a:t>
            </a:r>
            <a:endParaRPr lang="fa-IR" sz="11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289898"/>
            <a:ext cx="2353052" cy="1399510"/>
          </a:xfrm>
          <a:prstGeom prst="rect">
            <a:avLst/>
          </a:prstGeom>
          <a:ln>
            <a:noFill/>
          </a:ln>
          <a:effectLst>
            <a:softEdge rad="112500"/>
          </a:effectLst>
        </p:spPr>
      </p:pic>
      <p:sp>
        <p:nvSpPr>
          <p:cNvPr id="8" name="Rectangle 7"/>
          <p:cNvSpPr/>
          <p:nvPr/>
        </p:nvSpPr>
        <p:spPr>
          <a:xfrm>
            <a:off x="3316455" y="2867773"/>
            <a:ext cx="1407758"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قرار دادن نانو ذرات در کووت</a:t>
            </a:r>
            <a:endParaRPr lang="fa-IR" sz="1100" dirty="0"/>
          </a:p>
        </p:txBody>
      </p:sp>
      <p:sp>
        <p:nvSpPr>
          <p:cNvPr id="9" name="Title 1">
            <a:extLst>
              <a:ext uri="{FF2B5EF4-FFF2-40B4-BE49-F238E27FC236}">
                <a16:creationId xmlns:a16="http://schemas.microsoft.com/office/drawing/2014/main" id="{F9B6A77D-FE32-4106-82AF-84D4394B4A9A}"/>
              </a:ext>
            </a:extLst>
          </p:cNvPr>
          <p:cNvSpPr txBox="1">
            <a:spLocks/>
          </p:cNvSpPr>
          <p:nvPr/>
        </p:nvSpPr>
        <p:spPr>
          <a:xfrm>
            <a:off x="3059832" y="3244334"/>
            <a:ext cx="4762872" cy="648072"/>
          </a:xfrm>
          <a:prstGeom prst="rect">
            <a:avLst/>
          </a:prstGeom>
          <a:solidFill>
            <a:srgbClr val="006600"/>
          </a:solidFill>
          <a:ln w="38100" cap="flat" cmpd="sng" algn="ctr">
            <a:solidFill>
              <a:srgbClr val="46B487"/>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no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1600" b="1" dirty="0">
                <a:cs typeface="B Nazanin" panose="00000400000000000000" pitchFamily="2" charset="-78"/>
              </a:rPr>
              <a:t>فاز ششم :میکرو کپسولاسیون باکتری</a:t>
            </a:r>
            <a:endParaRPr lang="en-US" sz="1600" b="1" dirty="0">
              <a:cs typeface="B Nazanin" panose="00000400000000000000" pitchFamily="2" charset="-78"/>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094674"/>
            <a:ext cx="1779270" cy="1233805"/>
          </a:xfrm>
          <a:prstGeom prst="rect">
            <a:avLst/>
          </a:prstGeom>
          <a:ln>
            <a:noFill/>
          </a:ln>
          <a:effectLst>
            <a:softEdge rad="112500"/>
          </a:effectLst>
        </p:spPr>
      </p:pic>
      <p:sp>
        <p:nvSpPr>
          <p:cNvPr id="11" name="Rectangle 10"/>
          <p:cNvSpPr/>
          <p:nvPr/>
        </p:nvSpPr>
        <p:spPr>
          <a:xfrm>
            <a:off x="7169032" y="5328479"/>
            <a:ext cx="1625766"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قرار دادن محلول 1% در شیکرارلن</a:t>
            </a:r>
            <a:endParaRPr lang="fa-IR" sz="1100" dirty="0"/>
          </a:p>
        </p:txBody>
      </p:sp>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825" y="4116273"/>
            <a:ext cx="1917407" cy="1212206"/>
          </a:xfrm>
          <a:prstGeom prst="rect">
            <a:avLst/>
          </a:prstGeom>
          <a:ln>
            <a:noFill/>
          </a:ln>
          <a:effectLst>
            <a:softEdge rad="112500"/>
          </a:effectLst>
        </p:spPr>
      </p:pic>
      <p:sp>
        <p:nvSpPr>
          <p:cNvPr id="13" name="Rectangle 12"/>
          <p:cNvSpPr/>
          <p:nvPr/>
        </p:nvSpPr>
        <p:spPr>
          <a:xfrm>
            <a:off x="4394498" y="5328479"/>
            <a:ext cx="2438488"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محلول سلول حاوی آلژینات و ژلان داخل سانتریفیوژ </a:t>
            </a:r>
            <a:endParaRPr lang="fa-IR" sz="1100" dirty="0"/>
          </a:p>
        </p:txBody>
      </p:sp>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2170062" y="4094674"/>
            <a:ext cx="1950720" cy="1231265"/>
          </a:xfrm>
          <a:prstGeom prst="rect">
            <a:avLst/>
          </a:prstGeom>
          <a:ln>
            <a:noFill/>
          </a:ln>
          <a:effectLst>
            <a:softEdge rad="112500"/>
          </a:effectLst>
        </p:spPr>
      </p:pic>
      <p:sp>
        <p:nvSpPr>
          <p:cNvPr id="15" name="Rectangle 14"/>
          <p:cNvSpPr/>
          <p:nvPr/>
        </p:nvSpPr>
        <p:spPr>
          <a:xfrm>
            <a:off x="2272597" y="5327748"/>
            <a:ext cx="1574469" cy="261610"/>
          </a:xfrm>
          <a:prstGeom prst="rect">
            <a:avLst/>
          </a:prstGeom>
        </p:spPr>
        <p:txBody>
          <a:bodyPr wrap="none">
            <a:spAutoFit/>
          </a:bodyPr>
          <a:lstStyle/>
          <a:p>
            <a:r>
              <a:rPr lang="fa-IR" sz="1100" dirty="0">
                <a:solidFill>
                  <a:srgbClr val="000000"/>
                </a:solidFill>
                <a:latin typeface="Bnazanin"/>
                <a:ea typeface="Times New Roman" panose="02020603050405020304" pitchFamily="18" charset="0"/>
                <a:cs typeface="B Nazanin" panose="00000400000000000000" pitchFamily="2" charset="-78"/>
              </a:rPr>
              <a:t>لایه نشانی کردن سلول جدا شده</a:t>
            </a:r>
            <a:endParaRPr lang="fa-IR" sz="1100" dirty="0"/>
          </a:p>
        </p:txBody>
      </p:sp>
      <p:sp>
        <p:nvSpPr>
          <p:cNvPr id="16" name="Rectangle 15"/>
          <p:cNvSpPr/>
          <p:nvPr/>
        </p:nvSpPr>
        <p:spPr>
          <a:xfrm>
            <a:off x="5195038" y="6338058"/>
            <a:ext cx="418704" cy="369332"/>
          </a:xfrm>
          <a:prstGeom prst="rect">
            <a:avLst/>
          </a:prstGeom>
        </p:spPr>
        <p:txBody>
          <a:bodyPr wrap="none">
            <a:spAutoFit/>
          </a:bodyPr>
          <a:lstStyle/>
          <a:p>
            <a:r>
              <a:rPr lang="en-US" dirty="0"/>
              <a:t>17</a:t>
            </a:r>
          </a:p>
        </p:txBody>
      </p:sp>
    </p:spTree>
    <p:extLst>
      <p:ext uri="{BB962C8B-B14F-4D97-AF65-F5344CB8AC3E}">
        <p14:creationId xmlns:p14="http://schemas.microsoft.com/office/powerpoint/2010/main" val="408973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E249-26BE-4ED7-AC13-3E2FCC4D407F}"/>
              </a:ext>
            </a:extLst>
          </p:cNvPr>
          <p:cNvSpPr>
            <a:spLocks noGrp="1"/>
          </p:cNvSpPr>
          <p:nvPr>
            <p:ph type="title"/>
          </p:nvPr>
        </p:nvSpPr>
        <p:spPr>
          <a:xfrm>
            <a:off x="3059832" y="332656"/>
            <a:ext cx="4474840" cy="634081"/>
          </a:xfrm>
          <a:solidFill>
            <a:srgbClr val="006600"/>
          </a:solidFill>
          <a:ln>
            <a:solidFill>
              <a:srgbClr val="46B487"/>
            </a:solidFill>
          </a:ln>
        </p:spPr>
        <p:style>
          <a:lnRef idx="3">
            <a:schemeClr val="lt1"/>
          </a:lnRef>
          <a:fillRef idx="1">
            <a:schemeClr val="accent3"/>
          </a:fillRef>
          <a:effectRef idx="1">
            <a:schemeClr val="accent3"/>
          </a:effectRef>
          <a:fontRef idx="minor">
            <a:schemeClr val="lt1"/>
          </a:fontRef>
        </p:style>
        <p:txBody>
          <a:bodyPr>
            <a:normAutofit/>
          </a:bodyPr>
          <a:lstStyle/>
          <a:p>
            <a:r>
              <a:rPr lang="fa-IR" sz="1600" b="1" dirty="0">
                <a:cs typeface="B Nazanin" panose="00000400000000000000" pitchFamily="2" charset="-78"/>
              </a:rPr>
              <a:t>فاز هفتم:تعیین میزان گرانروی و تخلخل بیوکامپوزیت</a:t>
            </a:r>
            <a:endParaRPr lang="en-US" sz="1600" b="1" dirty="0">
              <a:cs typeface="B Nazanin" panose="00000400000000000000" pitchFamily="2" charset="-78"/>
            </a:endParaRPr>
          </a:p>
        </p:txBody>
      </p:sp>
      <p:sp>
        <p:nvSpPr>
          <p:cNvPr id="3" name="TextBox 2">
            <a:extLst>
              <a:ext uri="{FF2B5EF4-FFF2-40B4-BE49-F238E27FC236}">
                <a16:creationId xmlns:a16="http://schemas.microsoft.com/office/drawing/2014/main" id="{4F45007C-666A-4E91-B546-2EF8604B38B5}"/>
              </a:ext>
            </a:extLst>
          </p:cNvPr>
          <p:cNvSpPr txBox="1"/>
          <p:nvPr/>
        </p:nvSpPr>
        <p:spPr>
          <a:xfrm>
            <a:off x="5292080" y="6381328"/>
            <a:ext cx="432048" cy="369332"/>
          </a:xfrm>
          <a:prstGeom prst="rect">
            <a:avLst/>
          </a:prstGeom>
          <a:noFill/>
        </p:spPr>
        <p:txBody>
          <a:bodyPr wrap="square" rtlCol="0">
            <a:spAutoFit/>
          </a:bodyPr>
          <a:lstStyle/>
          <a:p>
            <a:r>
              <a:rPr lang="en-US" dirty="0"/>
              <a:t>18</a:t>
            </a:r>
          </a:p>
        </p:txBody>
      </p:sp>
      <p:sp>
        <p:nvSpPr>
          <p:cNvPr id="4" name="Rectangle 3"/>
          <p:cNvSpPr/>
          <p:nvPr/>
        </p:nvSpPr>
        <p:spPr>
          <a:xfrm>
            <a:off x="1922341" y="1199510"/>
            <a:ext cx="2274982" cy="507831"/>
          </a:xfrm>
          <a:prstGeom prst="rect">
            <a:avLst/>
          </a:prstGeom>
        </p:spPr>
        <p:txBody>
          <a:bodyPr wrap="none">
            <a:spAutoFit/>
          </a:bodyPr>
          <a:lstStyle/>
          <a:p>
            <a:pPr algn="l">
              <a:lnSpc>
                <a:spcPct val="150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ε% = 1 − </a:t>
            </a:r>
            <a:r>
              <a:rPr lang="en-US" dirty="0">
                <a:latin typeface="Cambria Math" panose="02040503050406030204" pitchFamily="18" charset="0"/>
                <a:ea typeface="Calibri" panose="020F0502020204030204" pitchFamily="34" charset="0"/>
                <a:cs typeface="Cambria Math" panose="02040503050406030204" pitchFamily="18" charset="0"/>
              </a:rPr>
              <a:t>𝜌𝑝</a:t>
            </a:r>
            <a:r>
              <a:rPr lang="en-US" dirty="0">
                <a:latin typeface="Cambria Math" panose="02040503050406030204" pitchFamily="18"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Arial" panose="020B0604020202020204" pitchFamily="34" charset="0"/>
              </a:rPr>
              <a:t> </a:t>
            </a:r>
            <a:r>
              <a:rPr lang="en-US" dirty="0">
                <a:latin typeface="Cambria Math" panose="02040503050406030204" pitchFamily="18" charset="0"/>
                <a:ea typeface="Calibri" panose="020F0502020204030204" pitchFamily="34" charset="0"/>
                <a:cs typeface="Cambria Math" panose="02040503050406030204" pitchFamily="18" charset="0"/>
              </a:rPr>
              <a:t>𝜌𝑑</a:t>
            </a:r>
            <a:r>
              <a:rPr lang="en-US" dirty="0">
                <a:latin typeface="Calibri" panose="020F0502020204030204" pitchFamily="34" charset="0"/>
                <a:ea typeface="Calibri" panose="020F0502020204030204" pitchFamily="34" charset="0"/>
                <a:cs typeface="Arial" panose="020B0604020202020204" pitchFamily="34" charset="0"/>
              </a:rPr>
              <a:t> × 100</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4686742" y="1268760"/>
            <a:ext cx="4133730" cy="369332"/>
          </a:xfrm>
          <a:prstGeom prst="rect">
            <a:avLst/>
          </a:prstGeom>
          <a:noFill/>
        </p:spPr>
        <p:txBody>
          <a:bodyPr wrap="square" rtlCol="1">
            <a:spAutoFit/>
          </a:bodyPr>
          <a:lstStyle/>
          <a:p>
            <a:r>
              <a:rPr lang="fa-IR" dirty="0"/>
              <a:t>فرمول تعیین تخلخل غشا،چگالی غشا تخلخل و متراکم</a:t>
            </a:r>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4005962" y="1675907"/>
            <a:ext cx="2783562" cy="1666383"/>
          </a:xfrm>
          <a:prstGeom prst="rect">
            <a:avLst/>
          </a:prstGeom>
          <a:ln>
            <a:noFill/>
          </a:ln>
          <a:effectLst>
            <a:softEdge rad="112500"/>
          </a:effectLst>
        </p:spPr>
      </p:pic>
      <p:sp>
        <p:nvSpPr>
          <p:cNvPr id="6" name="Rectangle 5"/>
          <p:cNvSpPr/>
          <p:nvPr/>
        </p:nvSpPr>
        <p:spPr>
          <a:xfrm>
            <a:off x="4442328" y="3341158"/>
            <a:ext cx="1699504" cy="276999"/>
          </a:xfrm>
          <a:prstGeom prst="rect">
            <a:avLst/>
          </a:prstGeom>
        </p:spPr>
        <p:txBody>
          <a:bodyPr wrap="none">
            <a:spAutoFit/>
          </a:bodyPr>
          <a:lstStyle/>
          <a:p>
            <a:r>
              <a:rPr lang="fa-IR" sz="1200" dirty="0">
                <a:solidFill>
                  <a:srgbClr val="000000"/>
                </a:solidFill>
                <a:latin typeface="Bnazanin"/>
                <a:ea typeface="Times New Roman" panose="02020603050405020304" pitchFamily="18" charset="0"/>
                <a:cs typeface="B Nazanin" panose="00000400000000000000" pitchFamily="2" charset="-78"/>
              </a:rPr>
              <a:t>شکل گیری تخلخل بیوکامپوزیت</a:t>
            </a:r>
            <a:endParaRPr lang="fa-IR" sz="1200" dirty="0"/>
          </a:p>
        </p:txBody>
      </p:sp>
      <p:sp>
        <p:nvSpPr>
          <p:cNvPr id="16" name="Title 1">
            <a:extLst>
              <a:ext uri="{FF2B5EF4-FFF2-40B4-BE49-F238E27FC236}">
                <a16:creationId xmlns:a16="http://schemas.microsoft.com/office/drawing/2014/main" id="{FB6FE249-26BE-4ED7-AC13-3E2FCC4D407F}"/>
              </a:ext>
            </a:extLst>
          </p:cNvPr>
          <p:cNvSpPr txBox="1">
            <a:spLocks/>
          </p:cNvSpPr>
          <p:nvPr/>
        </p:nvSpPr>
        <p:spPr>
          <a:xfrm>
            <a:off x="3270684" y="3688915"/>
            <a:ext cx="4474840" cy="634081"/>
          </a:xfrm>
          <a:prstGeom prst="rect">
            <a:avLst/>
          </a:prstGeom>
          <a:solidFill>
            <a:srgbClr val="006600"/>
          </a:solidFill>
          <a:ln w="38100" cap="flat" cmpd="sng" algn="ctr">
            <a:solidFill>
              <a:srgbClr val="46B487"/>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norm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1600" b="1" dirty="0">
                <a:cs typeface="B Nazanin" panose="00000400000000000000" pitchFamily="2" charset="-78"/>
              </a:rPr>
              <a:t>فاز هشتم:صحت سنجی محصول</a:t>
            </a:r>
            <a:endParaRPr lang="en-US" sz="1600" b="1" dirty="0">
              <a:cs typeface="B Nazanin" panose="00000400000000000000" pitchFamily="2" charset="-78"/>
            </a:endParaRPr>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a:xfrm>
            <a:off x="5182284" y="4509120"/>
            <a:ext cx="3673212" cy="1310000"/>
          </a:xfrm>
          <a:prstGeom prst="rect">
            <a:avLst/>
          </a:prstGeom>
          <a:ln>
            <a:noFill/>
          </a:ln>
          <a:effectLst>
            <a:softEdge rad="112500"/>
          </a:effectLst>
        </p:spPr>
      </p:pic>
      <p:sp>
        <p:nvSpPr>
          <p:cNvPr id="7" name="TextBox 6"/>
          <p:cNvSpPr txBox="1"/>
          <p:nvPr/>
        </p:nvSpPr>
        <p:spPr>
          <a:xfrm>
            <a:off x="5830758" y="5856935"/>
            <a:ext cx="2376264" cy="276999"/>
          </a:xfrm>
          <a:prstGeom prst="rect">
            <a:avLst/>
          </a:prstGeom>
          <a:noFill/>
        </p:spPr>
        <p:txBody>
          <a:bodyPr wrap="square" rtlCol="1">
            <a:spAutoFit/>
          </a:bodyPr>
          <a:lstStyle/>
          <a:p>
            <a:r>
              <a:rPr lang="fa-IR" sz="1200" dirty="0"/>
              <a:t>قرار دادن بیوکامپوزیت در محفظه سنسور </a:t>
            </a:r>
          </a:p>
        </p:txBody>
      </p:sp>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1922341" y="4464512"/>
            <a:ext cx="3130564" cy="1354608"/>
          </a:xfrm>
          <a:prstGeom prst="rect">
            <a:avLst/>
          </a:prstGeom>
          <a:ln>
            <a:noFill/>
          </a:ln>
          <a:effectLst>
            <a:softEdge rad="112500"/>
          </a:effectLst>
        </p:spPr>
      </p:pic>
      <p:sp>
        <p:nvSpPr>
          <p:cNvPr id="8" name="TextBox 7"/>
          <p:cNvSpPr txBox="1"/>
          <p:nvPr/>
        </p:nvSpPr>
        <p:spPr>
          <a:xfrm>
            <a:off x="1765834" y="5970861"/>
            <a:ext cx="3009699" cy="276999"/>
          </a:xfrm>
          <a:prstGeom prst="rect">
            <a:avLst/>
          </a:prstGeom>
          <a:noFill/>
        </p:spPr>
        <p:txBody>
          <a:bodyPr wrap="square" rtlCol="1">
            <a:spAutoFit/>
          </a:bodyPr>
          <a:lstStyle/>
          <a:p>
            <a:r>
              <a:rPr lang="fa-IR" sz="1200" dirty="0"/>
              <a:t>نمونه تست شاهد در معرض 50</a:t>
            </a:r>
            <a:r>
              <a:rPr lang="en-US" sz="1200" dirty="0"/>
              <a:t>)  (mg/ml</a:t>
            </a:r>
            <a:endParaRPr lang="fa-IR" sz="1200" dirty="0"/>
          </a:p>
        </p:txBody>
      </p:sp>
    </p:spTree>
    <p:extLst>
      <p:ext uri="{BB962C8B-B14F-4D97-AF65-F5344CB8AC3E}">
        <p14:creationId xmlns:p14="http://schemas.microsoft.com/office/powerpoint/2010/main" val="178895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6FE249-26BE-4ED7-AC13-3E2FCC4D407F}"/>
              </a:ext>
            </a:extLst>
          </p:cNvPr>
          <p:cNvSpPr txBox="1">
            <a:spLocks/>
          </p:cNvSpPr>
          <p:nvPr/>
        </p:nvSpPr>
        <p:spPr>
          <a:xfrm>
            <a:off x="2987824" y="404664"/>
            <a:ext cx="4474840" cy="634081"/>
          </a:xfrm>
          <a:prstGeom prst="rect">
            <a:avLst/>
          </a:prstGeom>
          <a:solidFill>
            <a:srgbClr val="006600"/>
          </a:solidFill>
          <a:ln w="38100" cap="flat" cmpd="sng" algn="ctr">
            <a:solidFill>
              <a:srgbClr val="46B487"/>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norm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1600" b="1" dirty="0">
                <a:cs typeface="B Nazanin" panose="00000400000000000000" pitchFamily="2" charset="-78"/>
              </a:rPr>
              <a:t>فاز نهم :نتیجه گیری</a:t>
            </a:r>
            <a:endParaRPr lang="en-US" sz="1600" b="1" dirty="0">
              <a:cs typeface="B Nazanin" panose="00000400000000000000" pitchFamily="2" charset="-78"/>
            </a:endParaRPr>
          </a:p>
        </p:txBody>
      </p:sp>
      <p:sp>
        <p:nvSpPr>
          <p:cNvPr id="5" name="Rectangle 4"/>
          <p:cNvSpPr/>
          <p:nvPr/>
        </p:nvSpPr>
        <p:spPr>
          <a:xfrm>
            <a:off x="2051720" y="1225760"/>
            <a:ext cx="6840760" cy="1077218"/>
          </a:xfrm>
          <a:prstGeom prst="rect">
            <a:avLst/>
          </a:prstGeom>
        </p:spPr>
        <p:txBody>
          <a:bodyPr wrap="square">
            <a:spAutoFit/>
          </a:bodyPr>
          <a:lstStyle/>
          <a:p>
            <a:r>
              <a:rPr lang="fa-IR" sz="1600" dirty="0">
                <a:solidFill>
                  <a:srgbClr val="000000"/>
                </a:solidFill>
                <a:latin typeface="Bnazanin"/>
                <a:ea typeface="Times New Roman" panose="02020603050405020304" pitchFamily="18" charset="0"/>
                <a:cs typeface="B Nazanin" panose="00000400000000000000" pitchFamily="2" charset="-78"/>
              </a:rPr>
              <a:t>جهت آزمون تست بیوسنسور ، ورودی گاز </a:t>
            </a:r>
            <a:r>
              <a:rPr lang="en-US" sz="1600" dirty="0">
                <a:solidFill>
                  <a:srgbClr val="000000"/>
                </a:solidFill>
                <a:latin typeface="Bnazanin"/>
                <a:ea typeface="Times New Roman" panose="02020603050405020304" pitchFamily="18" charset="0"/>
                <a:cs typeface="B Nazanin" panose="00000400000000000000" pitchFamily="2" charset="-78"/>
              </a:rPr>
              <a:t>H2S</a:t>
            </a:r>
            <a:r>
              <a:rPr lang="fa-IR" sz="1600" dirty="0">
                <a:solidFill>
                  <a:srgbClr val="000000"/>
                </a:solidFill>
                <a:latin typeface="Bnazanin"/>
                <a:ea typeface="Times New Roman" panose="02020603050405020304" pitchFamily="18" charset="0"/>
                <a:cs typeface="B Nazanin" panose="00000400000000000000" pitchFamily="2" charset="-78"/>
              </a:rPr>
              <a:t> با 5 غلظت 10 ، 20 ، 30 ، 40 و 50 میلی گرم بر متر مکعب در نظر گرفته شد و در غلظت های مختلف اولین زمان تغییر رنگ بیوکامپوزیت ساخته شده ثبت شد. آزمایش با 3 بار تکرار در روزهای مختلف انجام گرفت و در زمان ثبت نتایج برای هر غلظت دما و رطوبت استفاده از دستگاه دماسنج و رطوبت سنج دیجیتالی اندازه گیری شد.</a:t>
            </a:r>
            <a:endParaRPr lang="fa-IR" sz="1600"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621909170"/>
              </p:ext>
            </p:extLst>
          </p:nvPr>
        </p:nvGraphicFramePr>
        <p:xfrm>
          <a:off x="2231422" y="2366883"/>
          <a:ext cx="6481356" cy="2004340"/>
        </p:xfrm>
        <a:graphic>
          <a:graphicData uri="http://schemas.openxmlformats.org/drawingml/2006/table">
            <a:tbl>
              <a:tblPr rtl="1" firstRow="1" firstCol="1" bandRow="1">
                <a:tableStyleId>{F5AB1C69-6EDB-4FF4-983F-18BD219EF322}</a:tableStyleId>
              </a:tblPr>
              <a:tblGrid>
                <a:gridCol w="1620178">
                  <a:extLst>
                    <a:ext uri="{9D8B030D-6E8A-4147-A177-3AD203B41FA5}">
                      <a16:colId xmlns:a16="http://schemas.microsoft.com/office/drawing/2014/main" val="2737476182"/>
                    </a:ext>
                  </a:extLst>
                </a:gridCol>
                <a:gridCol w="1620178">
                  <a:extLst>
                    <a:ext uri="{9D8B030D-6E8A-4147-A177-3AD203B41FA5}">
                      <a16:colId xmlns:a16="http://schemas.microsoft.com/office/drawing/2014/main" val="2188574211"/>
                    </a:ext>
                  </a:extLst>
                </a:gridCol>
                <a:gridCol w="1620178">
                  <a:extLst>
                    <a:ext uri="{9D8B030D-6E8A-4147-A177-3AD203B41FA5}">
                      <a16:colId xmlns:a16="http://schemas.microsoft.com/office/drawing/2014/main" val="1183705428"/>
                    </a:ext>
                  </a:extLst>
                </a:gridCol>
                <a:gridCol w="1620822">
                  <a:extLst>
                    <a:ext uri="{9D8B030D-6E8A-4147-A177-3AD203B41FA5}">
                      <a16:colId xmlns:a16="http://schemas.microsoft.com/office/drawing/2014/main" val="4045869741"/>
                    </a:ext>
                  </a:extLst>
                </a:gridCol>
              </a:tblGrid>
              <a:tr h="693888">
                <a:tc>
                  <a:txBody>
                    <a:bodyPr/>
                    <a:lstStyle/>
                    <a:p>
                      <a:pPr algn="ctr" rtl="1">
                        <a:lnSpc>
                          <a:spcPct val="150000"/>
                        </a:lnSpc>
                        <a:spcAft>
                          <a:spcPts val="1000"/>
                        </a:spcAft>
                      </a:pPr>
                      <a:r>
                        <a:rPr lang="fa-IR" sz="1200">
                          <a:effectLst/>
                        </a:rPr>
                        <a:t>غلظت گاز ورودی)  (</a:t>
                      </a:r>
                      <a:r>
                        <a:rPr lang="en-US" sz="1200">
                          <a:effectLst/>
                        </a:rPr>
                        <a:t>mg/ml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میانگین دما  ° 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میانگین رطوبت( %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زمان تغییر رنگ </a:t>
                      </a:r>
                      <a:r>
                        <a:rPr lang="en-US" sz="1200">
                          <a:effectLst/>
                        </a:rPr>
                        <a:t>(min)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091433"/>
                  </a:ext>
                </a:extLst>
              </a:tr>
              <a:tr h="327210">
                <a:tc>
                  <a:txBody>
                    <a:bodyPr/>
                    <a:lstStyle/>
                    <a:p>
                      <a:pPr algn="ctr" rtl="1">
                        <a:lnSpc>
                          <a:spcPct val="150000"/>
                        </a:lnSpc>
                        <a:spcAft>
                          <a:spcPts val="1000"/>
                        </a:spcAft>
                      </a:pPr>
                      <a:r>
                        <a:rPr lang="fa-IR" sz="12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1267417"/>
                  </a:ext>
                </a:extLst>
              </a:tr>
              <a:tr h="328822">
                <a:tc>
                  <a:txBody>
                    <a:bodyPr/>
                    <a:lstStyle/>
                    <a:p>
                      <a:pPr algn="ctr" rtl="1">
                        <a:lnSpc>
                          <a:spcPct val="150000"/>
                        </a:lnSpc>
                        <a:spcAft>
                          <a:spcPts val="1000"/>
                        </a:spcAft>
                      </a:pPr>
                      <a:r>
                        <a:rPr lang="fa-IR" sz="1200">
                          <a:effectLst/>
                        </a:rPr>
                        <a:t>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78/4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1000"/>
                        </a:spcAft>
                      </a:pPr>
                      <a:r>
                        <a:rPr lang="en-US" sz="12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3030352"/>
                  </a:ext>
                </a:extLst>
              </a:tr>
              <a:tr h="327210">
                <a:tc>
                  <a:txBody>
                    <a:bodyPr/>
                    <a:lstStyle/>
                    <a:p>
                      <a:pPr algn="ctr" rtl="1">
                        <a:lnSpc>
                          <a:spcPct val="150000"/>
                        </a:lnSpc>
                        <a:spcAft>
                          <a:spcPts val="1000"/>
                        </a:spcAft>
                      </a:pPr>
                      <a:r>
                        <a:rPr lang="fa-IR" sz="12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78/6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5701012"/>
                  </a:ext>
                </a:extLst>
              </a:tr>
              <a:tr h="327210">
                <a:tc>
                  <a:txBody>
                    <a:bodyPr/>
                    <a:lstStyle/>
                    <a:p>
                      <a:pPr algn="ctr" rtl="1">
                        <a:lnSpc>
                          <a:spcPct val="150000"/>
                        </a:lnSpc>
                        <a:spcAft>
                          <a:spcPts val="1000"/>
                        </a:spcAft>
                      </a:pPr>
                      <a:r>
                        <a:rPr lang="fa-IR" sz="12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81/2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dirty="0">
                          <a:effectLst/>
                        </a:rPr>
                        <a:t>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889951"/>
                  </a:ext>
                </a:extLst>
              </a:tr>
            </a:tbl>
          </a:graphicData>
        </a:graphic>
      </p:graphicFrame>
      <p:sp>
        <p:nvSpPr>
          <p:cNvPr id="7" name="Rectangle 1"/>
          <p:cNvSpPr>
            <a:spLocks noChangeArrowheads="1"/>
          </p:cNvSpPr>
          <p:nvPr/>
        </p:nvSpPr>
        <p:spPr bwMode="auto">
          <a:xfrm>
            <a:off x="1547664" y="3308593"/>
            <a:ext cx="6511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fa-IR" altLang="fa-IR" sz="1200" b="0" i="0" u="none" strike="noStrike" cap="none" normalizeH="0" baseline="0" dirty="0">
                <a:ln>
                  <a:noFill/>
                </a:ln>
                <a:solidFill>
                  <a:srgbClr val="000000"/>
                </a:solidFill>
                <a:effectLst/>
                <a:latin typeface="Bnazanin"/>
                <a:ea typeface="Times New Roman" panose="02020603050405020304" pitchFamily="18" charset="0"/>
                <a:cs typeface="B Nazanin" panose="00000400000000000000" pitchFamily="2" charset="-78"/>
              </a:rPr>
              <a:t>.           </a:t>
            </a:r>
            <a:endParaRPr kumimoji="0" lang="en-US" altLang="fa-I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a-I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073068" y="4506558"/>
            <a:ext cx="5901588" cy="1354608"/>
          </a:xfrm>
          <a:prstGeom prst="rect">
            <a:avLst/>
          </a:prstGeom>
          <a:ln>
            <a:noFill/>
          </a:ln>
          <a:effectLst>
            <a:softEdge rad="112500"/>
          </a:effectLst>
        </p:spPr>
      </p:pic>
      <p:sp>
        <p:nvSpPr>
          <p:cNvPr id="9" name="Rectangle 8"/>
          <p:cNvSpPr/>
          <p:nvPr/>
        </p:nvSpPr>
        <p:spPr>
          <a:xfrm>
            <a:off x="5484351" y="5806441"/>
            <a:ext cx="2265364"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نمونه شاهد در معرض 50 </a:t>
            </a:r>
            <a:r>
              <a:rPr lang="en-US" sz="1400" dirty="0">
                <a:solidFill>
                  <a:srgbClr val="000000"/>
                </a:solidFill>
                <a:latin typeface="Bnazanin"/>
                <a:ea typeface="Times New Roman" panose="02020603050405020304" pitchFamily="18" charset="0"/>
                <a:cs typeface="B Nazanin" panose="00000400000000000000" pitchFamily="2" charset="-78"/>
              </a:rPr>
              <a:t>(mg/ml)</a:t>
            </a:r>
            <a:r>
              <a:rPr lang="en-US" sz="1400" dirty="0">
                <a:solidFill>
                  <a:srgbClr val="000000"/>
                </a:solidFill>
                <a:latin typeface="B Nazanin" panose="00000400000000000000" pitchFamily="2" charset="-78"/>
                <a:ea typeface="Times New Roman" panose="02020603050405020304" pitchFamily="18" charset="0"/>
              </a:rPr>
              <a:t> </a:t>
            </a:r>
            <a:endParaRPr lang="fa-IR" sz="1400" dirty="0"/>
          </a:p>
        </p:txBody>
      </p:sp>
      <p:sp>
        <p:nvSpPr>
          <p:cNvPr id="10" name="Rectangle 9"/>
          <p:cNvSpPr/>
          <p:nvPr/>
        </p:nvSpPr>
        <p:spPr>
          <a:xfrm>
            <a:off x="2051720" y="5842612"/>
            <a:ext cx="2489784"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نمونه تست شاهد در معرض50 (</a:t>
            </a:r>
            <a:r>
              <a:rPr lang="en-US" sz="1400" dirty="0">
                <a:solidFill>
                  <a:srgbClr val="000000"/>
                </a:solidFill>
                <a:latin typeface="Bnazanin"/>
                <a:ea typeface="Times New Roman" panose="02020603050405020304" pitchFamily="18" charset="0"/>
                <a:cs typeface="B Nazanin" panose="00000400000000000000" pitchFamily="2" charset="-78"/>
              </a:rPr>
              <a:t>(mg/ml</a:t>
            </a:r>
            <a:endParaRPr lang="fa-IR" sz="1400" dirty="0"/>
          </a:p>
        </p:txBody>
      </p:sp>
      <p:sp>
        <p:nvSpPr>
          <p:cNvPr id="11" name="TextBox 10">
            <a:extLst>
              <a:ext uri="{FF2B5EF4-FFF2-40B4-BE49-F238E27FC236}">
                <a16:creationId xmlns:a16="http://schemas.microsoft.com/office/drawing/2014/main" id="{4F45007C-666A-4E91-B546-2EF8604B38B5}"/>
              </a:ext>
            </a:extLst>
          </p:cNvPr>
          <p:cNvSpPr txBox="1"/>
          <p:nvPr/>
        </p:nvSpPr>
        <p:spPr>
          <a:xfrm>
            <a:off x="5292080" y="6381328"/>
            <a:ext cx="432048"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76455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260648"/>
            <a:ext cx="2376264" cy="461665"/>
          </a:xfrm>
          <a:prstGeom prst="rect">
            <a:avLst/>
          </a:prstGeom>
          <a:noFill/>
        </p:spPr>
        <p:txBody>
          <a:bodyPr wrap="square" rtlCol="1">
            <a:spAutoFit/>
          </a:bodyPr>
          <a:lstStyle/>
          <a:p>
            <a:r>
              <a:rPr lang="fa-IR" sz="2400" b="1" dirty="0"/>
              <a:t>به نام خدا </a:t>
            </a:r>
          </a:p>
        </p:txBody>
      </p:sp>
      <p:sp>
        <p:nvSpPr>
          <p:cNvPr id="3" name="TextBox 2"/>
          <p:cNvSpPr txBox="1"/>
          <p:nvPr/>
        </p:nvSpPr>
        <p:spPr>
          <a:xfrm>
            <a:off x="4067944" y="2413337"/>
            <a:ext cx="2736304" cy="1015663"/>
          </a:xfrm>
          <a:prstGeom prst="rect">
            <a:avLst/>
          </a:prstGeom>
          <a:noFill/>
        </p:spPr>
        <p:txBody>
          <a:bodyPr wrap="square" rtlCol="1">
            <a:spAutoFit/>
          </a:bodyPr>
          <a:lstStyle/>
          <a:p>
            <a:pPr algn="ctr"/>
            <a:r>
              <a:rPr lang="fa-IR" sz="2000" b="1" dirty="0">
                <a:cs typeface="B Nazanin" panose="00000400000000000000" pitchFamily="2" charset="-78"/>
              </a:rPr>
              <a:t>     تهیه کنندگان :</a:t>
            </a:r>
          </a:p>
          <a:p>
            <a:pPr algn="ctr"/>
            <a:r>
              <a:rPr lang="fa-IR" sz="2000" b="1" dirty="0">
                <a:cs typeface="B Nazanin" panose="00000400000000000000" pitchFamily="2" charset="-78"/>
              </a:rPr>
              <a:t>      نیکا صوری </a:t>
            </a:r>
            <a:r>
              <a:rPr lang="en-US" sz="2000" b="1" dirty="0">
                <a:cs typeface="B Nazanin" panose="00000400000000000000" pitchFamily="2" charset="-78"/>
              </a:rPr>
              <a:t>  </a:t>
            </a:r>
            <a:endParaRPr lang="fa-IR" sz="2000" b="1" dirty="0">
              <a:cs typeface="B Nazanin" panose="00000400000000000000" pitchFamily="2" charset="-78"/>
            </a:endParaRPr>
          </a:p>
          <a:p>
            <a:pPr algn="ctr"/>
            <a:r>
              <a:rPr lang="fa-IR" sz="2000" b="1" dirty="0">
                <a:cs typeface="B Nazanin" panose="00000400000000000000" pitchFamily="2" charset="-78"/>
              </a:rPr>
              <a:t>       مائده عباس زاده </a:t>
            </a:r>
          </a:p>
        </p:txBody>
      </p:sp>
      <p:sp>
        <p:nvSpPr>
          <p:cNvPr id="5" name="TextBox 4"/>
          <p:cNvSpPr txBox="1"/>
          <p:nvPr/>
        </p:nvSpPr>
        <p:spPr>
          <a:xfrm>
            <a:off x="2825806" y="1263749"/>
            <a:ext cx="4968552" cy="523220"/>
          </a:xfrm>
          <a:prstGeom prst="rect">
            <a:avLst/>
          </a:prstGeom>
          <a:noFill/>
        </p:spPr>
        <p:txBody>
          <a:bodyPr wrap="square" rtlCol="1">
            <a:spAutoFit/>
          </a:bodyPr>
          <a:lstStyle/>
          <a:p>
            <a:pPr algn="ctr"/>
            <a:r>
              <a:rPr lang="fa-IR" sz="2800" b="1" dirty="0">
                <a:ln>
                  <a:solidFill>
                    <a:srgbClr val="46B487"/>
                  </a:solidFill>
                </a:ln>
                <a:solidFill>
                  <a:srgbClr val="006600"/>
                </a:solidFill>
                <a:cs typeface="B Nazanin" panose="00000400000000000000" pitchFamily="2" charset="-78"/>
              </a:rPr>
              <a:t>سنسور حیات بخش چاه های حفاری</a:t>
            </a:r>
          </a:p>
        </p:txBody>
      </p:sp>
      <p:sp>
        <p:nvSpPr>
          <p:cNvPr id="6" name="TextBox 5"/>
          <p:cNvSpPr txBox="1"/>
          <p:nvPr/>
        </p:nvSpPr>
        <p:spPr>
          <a:xfrm>
            <a:off x="3221850" y="3721676"/>
            <a:ext cx="4176464" cy="400110"/>
          </a:xfrm>
          <a:prstGeom prst="rect">
            <a:avLst/>
          </a:prstGeom>
          <a:noFill/>
        </p:spPr>
        <p:txBody>
          <a:bodyPr wrap="square" rtlCol="1">
            <a:spAutoFit/>
          </a:bodyPr>
          <a:lstStyle/>
          <a:p>
            <a:pPr algn="ctr"/>
            <a:r>
              <a:rPr lang="fa-IR" sz="2000" b="1" dirty="0">
                <a:latin typeface="B Behnam "/>
                <a:cs typeface="B Nazanin" panose="00000400000000000000" pitchFamily="2" charset="-78"/>
              </a:rPr>
              <a:t>استاد راهنما: نسیبه سادات میرباقر</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91480"/>
            <a:ext cx="1584176" cy="1528475"/>
          </a:xfrm>
          <a:prstGeom prst="rect">
            <a:avLst/>
          </a:prstGeom>
        </p:spPr>
      </p:pic>
      <p:sp>
        <p:nvSpPr>
          <p:cNvPr id="8" name="TextBox 7"/>
          <p:cNvSpPr txBox="1"/>
          <p:nvPr/>
        </p:nvSpPr>
        <p:spPr>
          <a:xfrm>
            <a:off x="4265966" y="4581128"/>
            <a:ext cx="2088232" cy="646331"/>
          </a:xfrm>
          <a:prstGeom prst="rect">
            <a:avLst/>
          </a:prstGeom>
          <a:noFill/>
        </p:spPr>
        <p:txBody>
          <a:bodyPr wrap="square" rtlCol="1">
            <a:spAutoFit/>
          </a:bodyPr>
          <a:lstStyle/>
          <a:p>
            <a:pPr algn="ctr"/>
            <a:r>
              <a:rPr lang="fa-IR" b="1" dirty="0">
                <a:cs typeface="B Nazanin" panose="00000400000000000000" pitchFamily="2" charset="-78"/>
              </a:rPr>
              <a:t>سال تحصیلی: 1400/1401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6FE249-26BE-4ED7-AC13-3E2FCC4D407F}"/>
              </a:ext>
            </a:extLst>
          </p:cNvPr>
          <p:cNvSpPr txBox="1">
            <a:spLocks/>
          </p:cNvSpPr>
          <p:nvPr/>
        </p:nvSpPr>
        <p:spPr>
          <a:xfrm>
            <a:off x="4139952" y="260648"/>
            <a:ext cx="2026568" cy="634081"/>
          </a:xfrm>
          <a:prstGeom prst="rect">
            <a:avLst/>
          </a:prstGeom>
          <a:solidFill>
            <a:srgbClr val="006600"/>
          </a:solidFill>
          <a:ln w="38100" cap="flat" cmpd="sng" algn="ctr">
            <a:solidFill>
              <a:srgbClr val="46B487"/>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norm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2400" b="1" dirty="0">
                <a:cs typeface="B Nazanin" panose="00000400000000000000" pitchFamily="2" charset="-78"/>
              </a:rPr>
              <a:t>نتایج</a:t>
            </a:r>
            <a:endParaRPr lang="en-US" sz="2400" b="1" dirty="0">
              <a:cs typeface="B Nazanin"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772317" y="1660126"/>
            <a:ext cx="1946275" cy="1104900"/>
          </a:xfrm>
          <a:prstGeom prst="rect">
            <a:avLst/>
          </a:prstGeom>
          <a:ln>
            <a:noFill/>
          </a:ln>
          <a:effectLst>
            <a:softEdge rad="112500"/>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88631" y="1637266"/>
            <a:ext cx="1792605" cy="1127760"/>
          </a:xfrm>
          <a:prstGeom prst="rect">
            <a:avLst/>
          </a:prstGeom>
          <a:ln>
            <a:noFill/>
          </a:ln>
          <a:effectLst>
            <a:softEdge rad="112500"/>
          </a:effectLst>
        </p:spPr>
      </p:pic>
      <p:sp>
        <p:nvSpPr>
          <p:cNvPr id="7" name="Rectangle 6"/>
          <p:cNvSpPr/>
          <p:nvPr/>
        </p:nvSpPr>
        <p:spPr>
          <a:xfrm>
            <a:off x="2252981" y="2828362"/>
            <a:ext cx="2911374" cy="307777"/>
          </a:xfrm>
          <a:prstGeom prst="rect">
            <a:avLst/>
          </a:prstGeom>
        </p:spPr>
        <p:txBody>
          <a:bodyPr wrap="none">
            <a:spAutoFit/>
          </a:bodyPr>
          <a:lstStyle/>
          <a:p>
            <a:r>
              <a:rPr lang="fa-IR" sz="1400" dirty="0">
                <a:latin typeface="Bnazanin"/>
                <a:ea typeface="Calibri" panose="020F0502020204030204" pitchFamily="34" charset="0"/>
                <a:cs typeface="B Nazanin" panose="00000400000000000000" pitchFamily="2" charset="-78"/>
              </a:rPr>
              <a:t>تغییر رنگ محلول با انکوبه کردن از زرد به قهوه ای</a:t>
            </a:r>
            <a:endParaRPr lang="fa-IR" sz="1400" dirty="0"/>
          </a:p>
        </p:txBody>
      </p:sp>
      <p:sp>
        <p:nvSpPr>
          <p:cNvPr id="8" name="Rectangle 7"/>
          <p:cNvSpPr/>
          <p:nvPr/>
        </p:nvSpPr>
        <p:spPr>
          <a:xfrm>
            <a:off x="2201207" y="1102803"/>
            <a:ext cx="6698803" cy="646331"/>
          </a:xfrm>
          <a:prstGeom prst="rect">
            <a:avLst/>
          </a:prstGeom>
        </p:spPr>
        <p:txBody>
          <a:bodyPr wrap="square">
            <a:spAutoFit/>
          </a:bodyPr>
          <a:lstStyle/>
          <a:p>
            <a:r>
              <a:rPr lang="fa-IR" dirty="0">
                <a:solidFill>
                  <a:srgbClr val="006600"/>
                </a:solidFill>
                <a:latin typeface="Bnazanin"/>
                <a:ea typeface="Calibri" panose="020F0502020204030204" pitchFamily="34" charset="0"/>
                <a:cs typeface="B Nazanin" panose="00000400000000000000" pitchFamily="2" charset="-78"/>
              </a:rPr>
              <a:t>تشکیل کلونی باکتری و مقاومت نسبت به خاصیت ضد باکتریایی نیترات نقره همراه با مشاهده تغییر رنگ بدست آمد</a:t>
            </a:r>
            <a:endParaRPr lang="fa-IR" dirty="0">
              <a:solidFill>
                <a:srgbClr val="006600"/>
              </a:solidFill>
            </a:endParaRPr>
          </a:p>
        </p:txBody>
      </p:sp>
      <p:sp>
        <p:nvSpPr>
          <p:cNvPr id="9" name="Rectangle 8"/>
          <p:cNvSpPr/>
          <p:nvPr/>
        </p:nvSpPr>
        <p:spPr>
          <a:xfrm>
            <a:off x="1773885" y="3262811"/>
            <a:ext cx="7128792" cy="800219"/>
          </a:xfrm>
          <a:prstGeom prst="rect">
            <a:avLst/>
          </a:prstGeom>
        </p:spPr>
        <p:txBody>
          <a:bodyPr wrap="square">
            <a:spAutoFit/>
          </a:bodyPr>
          <a:lstStyle/>
          <a:p>
            <a:pPr algn="just">
              <a:lnSpc>
                <a:spcPct val="150000"/>
              </a:lnSpc>
              <a:spcAft>
                <a:spcPts val="1000"/>
              </a:spcAft>
            </a:pPr>
            <a:r>
              <a:rPr lang="fa-IR" sz="1600" dirty="0">
                <a:solidFill>
                  <a:srgbClr val="37AB37"/>
                </a:solidFill>
                <a:latin typeface="Bnazanin"/>
                <a:ea typeface="Calibri" panose="020F0502020204030204" pitchFamily="34" charset="0"/>
                <a:cs typeface="B Nazanin" panose="00000400000000000000" pitchFamily="2" charset="-78"/>
              </a:rPr>
              <a:t>در تایید یافته بالا تصویرجذب در طول موج 420 نانومتر توسط اسپکتروفتومتری تولید نانو ذره نقره به وسیله باکتری را نشان داد. </a:t>
            </a:r>
            <a:endParaRPr lang="en-US" sz="1400" dirty="0">
              <a:solidFill>
                <a:srgbClr val="37AB37"/>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115523" y="4014369"/>
            <a:ext cx="1969135" cy="1213485"/>
          </a:xfrm>
          <a:prstGeom prst="rect">
            <a:avLst/>
          </a:prstGeom>
          <a:ln>
            <a:noFill/>
          </a:ln>
          <a:effectLst>
            <a:softEdge rad="112500"/>
          </a:effectLst>
        </p:spPr>
      </p:pic>
      <p:sp>
        <p:nvSpPr>
          <p:cNvPr id="11" name="Rectangle 10"/>
          <p:cNvSpPr/>
          <p:nvPr/>
        </p:nvSpPr>
        <p:spPr>
          <a:xfrm>
            <a:off x="2115523" y="5229200"/>
            <a:ext cx="1814919" cy="307777"/>
          </a:xfrm>
          <a:prstGeom prst="rect">
            <a:avLst/>
          </a:prstGeom>
        </p:spPr>
        <p:txBody>
          <a:bodyPr wrap="none">
            <a:spAutoFit/>
          </a:bodyPr>
          <a:lstStyle/>
          <a:p>
            <a:r>
              <a:rPr lang="fa-IR" sz="1400" dirty="0">
                <a:latin typeface="Bnazanin"/>
                <a:ea typeface="Calibri" panose="020F0502020204030204" pitchFamily="34" charset="0"/>
                <a:cs typeface="B Nazanin" panose="00000400000000000000" pitchFamily="2" charset="-78"/>
              </a:rPr>
              <a:t>اسپکتروفتومتری نانوذرات نقره</a:t>
            </a:r>
            <a:endParaRPr lang="fa-IR" sz="1400" dirty="0"/>
          </a:p>
        </p:txBody>
      </p:sp>
      <p:sp>
        <p:nvSpPr>
          <p:cNvPr id="13" name="TextBox 12">
            <a:extLst>
              <a:ext uri="{FF2B5EF4-FFF2-40B4-BE49-F238E27FC236}">
                <a16:creationId xmlns:a16="http://schemas.microsoft.com/office/drawing/2014/main" id="{4F45007C-666A-4E91-B546-2EF8604B38B5}"/>
              </a:ext>
            </a:extLst>
          </p:cNvPr>
          <p:cNvSpPr txBox="1"/>
          <p:nvPr/>
        </p:nvSpPr>
        <p:spPr>
          <a:xfrm>
            <a:off x="5122257" y="6309320"/>
            <a:ext cx="432048"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427312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548680"/>
            <a:ext cx="6164108" cy="923330"/>
          </a:xfrm>
          <a:prstGeom prst="rect">
            <a:avLst/>
          </a:prstGeom>
        </p:spPr>
        <p:txBody>
          <a:bodyPr wrap="square">
            <a:spAutoFit/>
          </a:bodyPr>
          <a:lstStyle/>
          <a:p>
            <a:pPr algn="just">
              <a:lnSpc>
                <a:spcPct val="150000"/>
              </a:lnSpc>
              <a:spcAft>
                <a:spcPts val="1000"/>
              </a:spcAft>
            </a:pPr>
            <a:r>
              <a:rPr lang="fa-IR" dirty="0">
                <a:solidFill>
                  <a:srgbClr val="37AB37"/>
                </a:solidFill>
                <a:latin typeface="Bnazanin"/>
                <a:ea typeface="Calibri" panose="020F0502020204030204" pitchFamily="34" charset="0"/>
                <a:cs typeface="B Nazanin" panose="00000400000000000000" pitchFamily="2" charset="-78"/>
              </a:rPr>
              <a:t>میکروسکوپ الکترونیکی و معادله زیر تخلخل بیوکامپوَزیت را در دما 25 سانتی گراد به میزان 63.58 تایید کرد. </a:t>
            </a:r>
            <a:endParaRPr lang="en-US" sz="1600" dirty="0">
              <a:solidFill>
                <a:srgbClr val="37AB37"/>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9530480"/>
              </p:ext>
            </p:extLst>
          </p:nvPr>
        </p:nvGraphicFramePr>
        <p:xfrm>
          <a:off x="2195735" y="1761766"/>
          <a:ext cx="6433456" cy="1457286"/>
        </p:xfrm>
        <a:graphic>
          <a:graphicData uri="http://schemas.openxmlformats.org/drawingml/2006/table">
            <a:tbl>
              <a:tblPr rtl="1" firstRow="1" firstCol="1" bandRow="1">
                <a:tableStyleId>{F5AB1C69-6EDB-4FF4-983F-18BD219EF322}</a:tableStyleId>
              </a:tblPr>
              <a:tblGrid>
                <a:gridCol w="2144272">
                  <a:extLst>
                    <a:ext uri="{9D8B030D-6E8A-4147-A177-3AD203B41FA5}">
                      <a16:colId xmlns:a16="http://schemas.microsoft.com/office/drawing/2014/main" val="4158429261"/>
                    </a:ext>
                  </a:extLst>
                </a:gridCol>
                <a:gridCol w="2144272">
                  <a:extLst>
                    <a:ext uri="{9D8B030D-6E8A-4147-A177-3AD203B41FA5}">
                      <a16:colId xmlns:a16="http://schemas.microsoft.com/office/drawing/2014/main" val="2113621939"/>
                    </a:ext>
                  </a:extLst>
                </a:gridCol>
                <a:gridCol w="2144912">
                  <a:extLst>
                    <a:ext uri="{9D8B030D-6E8A-4147-A177-3AD203B41FA5}">
                      <a16:colId xmlns:a16="http://schemas.microsoft.com/office/drawing/2014/main" val="2493463675"/>
                    </a:ext>
                  </a:extLst>
                </a:gridCol>
              </a:tblGrid>
              <a:tr h="386239">
                <a:tc>
                  <a:txBody>
                    <a:bodyPr/>
                    <a:lstStyle/>
                    <a:p>
                      <a:pPr algn="just" rtl="1">
                        <a:lnSpc>
                          <a:spcPct val="150000"/>
                        </a:lnSpc>
                        <a:spcAft>
                          <a:spcPts val="1000"/>
                        </a:spcAft>
                      </a:pPr>
                      <a:r>
                        <a:rPr lang="fa-IR" sz="1200">
                          <a:effectLst/>
                        </a:rPr>
                        <a:t>ماده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1000"/>
                        </a:spcAft>
                      </a:pPr>
                      <a:r>
                        <a:rPr lang="fa-IR" sz="1200">
                          <a:effectLst/>
                        </a:rPr>
                        <a:t>گرانروی پویای محلول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1000"/>
                        </a:spcAft>
                      </a:pPr>
                      <a:r>
                        <a:rPr lang="fa-IR" sz="1200">
                          <a:effectLst/>
                        </a:rPr>
                        <a:t>درصد تخلخل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7143560"/>
                  </a:ext>
                </a:extLst>
              </a:tr>
              <a:tr h="1071047">
                <a:tc>
                  <a:txBody>
                    <a:bodyPr/>
                    <a:lstStyle/>
                    <a:p>
                      <a:pPr algn="just" rtl="1">
                        <a:lnSpc>
                          <a:spcPct val="150000"/>
                        </a:lnSpc>
                        <a:spcAft>
                          <a:spcPts val="1000"/>
                        </a:spcAft>
                      </a:pPr>
                      <a:r>
                        <a:rPr lang="fa-IR" sz="1200">
                          <a:effectLst/>
                        </a:rPr>
                        <a:t>بیوکامپوزیت آلژینات ژلان حاوی نانو ذرات نقره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1000"/>
                        </a:spcAft>
                      </a:pPr>
                      <a:r>
                        <a:rPr lang="fa-IR" sz="1200" dirty="0">
                          <a:effectLst/>
                        </a:rPr>
                        <a:t>1.09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50000"/>
                        </a:lnSpc>
                        <a:spcAft>
                          <a:spcPts val="1000"/>
                        </a:spcAft>
                      </a:pPr>
                      <a:r>
                        <a:rPr lang="fa-IR" sz="1200" dirty="0">
                          <a:effectLst/>
                        </a:rPr>
                        <a:t>63.58</a:t>
                      </a:r>
                      <a:endParaRPr lang="en-US" sz="1100" dirty="0">
                        <a:effectLst/>
                      </a:endParaRPr>
                    </a:p>
                    <a:p>
                      <a:pPr algn="just" rtl="1">
                        <a:lnSpc>
                          <a:spcPct val="150000"/>
                        </a:lnSpc>
                        <a:spcAft>
                          <a:spcPts val="1000"/>
                        </a:spcAft>
                      </a:pPr>
                      <a:r>
                        <a:rPr lang="fa-IR"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6215025"/>
                  </a:ext>
                </a:extLst>
              </a:tr>
            </a:tbl>
          </a:graphicData>
        </a:graphic>
      </p:graphicFrame>
      <p:sp>
        <p:nvSpPr>
          <p:cNvPr id="6" name="Rectangle 5"/>
          <p:cNvSpPr/>
          <p:nvPr/>
        </p:nvSpPr>
        <p:spPr>
          <a:xfrm>
            <a:off x="4484966" y="3449514"/>
            <a:ext cx="1854995"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گرانروی و تخلخل بیوکامپوزیت</a:t>
            </a:r>
            <a:endParaRPr lang="fa-IR" sz="14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083327" y="4139407"/>
            <a:ext cx="2205886" cy="917991"/>
          </a:xfrm>
          <a:prstGeom prst="rect">
            <a:avLst/>
          </a:prstGeom>
          <a:noFill/>
        </p:spPr>
      </p:pic>
      <p:sp>
        <p:nvSpPr>
          <p:cNvPr id="8" name="Rectangle 7"/>
          <p:cNvSpPr/>
          <p:nvPr/>
        </p:nvSpPr>
        <p:spPr>
          <a:xfrm>
            <a:off x="6660232" y="5125639"/>
            <a:ext cx="1298752"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معادله درصد تخلخل</a:t>
            </a:r>
            <a:endParaRPr lang="fa-IR" sz="1400" dirty="0"/>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051720" y="3585687"/>
            <a:ext cx="1623695" cy="1107440"/>
          </a:xfrm>
          <a:prstGeom prst="rect">
            <a:avLst/>
          </a:prstGeom>
          <a:ln>
            <a:noFill/>
          </a:ln>
          <a:effectLst>
            <a:softEdge rad="112500"/>
          </a:effectLst>
        </p:spPr>
      </p:pic>
      <p:sp>
        <p:nvSpPr>
          <p:cNvPr id="10" name="Rectangle 9"/>
          <p:cNvSpPr/>
          <p:nvPr/>
        </p:nvSpPr>
        <p:spPr>
          <a:xfrm>
            <a:off x="2012535" y="4734272"/>
            <a:ext cx="1947969"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شکل گیری تخلخل بیوکامپوزیت</a:t>
            </a:r>
            <a:endParaRPr lang="fa-IR" sz="1400" dirty="0"/>
          </a:p>
        </p:txBody>
      </p:sp>
      <p:sp>
        <p:nvSpPr>
          <p:cNvPr id="11" name="TextBox 10">
            <a:extLst>
              <a:ext uri="{FF2B5EF4-FFF2-40B4-BE49-F238E27FC236}">
                <a16:creationId xmlns:a16="http://schemas.microsoft.com/office/drawing/2014/main" id="{4F45007C-666A-4E91-B546-2EF8604B38B5}"/>
              </a:ext>
            </a:extLst>
          </p:cNvPr>
          <p:cNvSpPr txBox="1"/>
          <p:nvPr/>
        </p:nvSpPr>
        <p:spPr>
          <a:xfrm>
            <a:off x="5292080" y="6381328"/>
            <a:ext cx="432048"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374765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404664"/>
            <a:ext cx="7128792" cy="1338828"/>
          </a:xfrm>
          <a:prstGeom prst="rect">
            <a:avLst/>
          </a:prstGeom>
        </p:spPr>
        <p:txBody>
          <a:bodyPr wrap="square">
            <a:spAutoFit/>
          </a:bodyPr>
          <a:lstStyle/>
          <a:p>
            <a:pPr algn="just">
              <a:lnSpc>
                <a:spcPct val="150000"/>
              </a:lnSpc>
              <a:spcAft>
                <a:spcPts val="1000"/>
              </a:spcAft>
            </a:pPr>
            <a:r>
              <a:rPr lang="fa-IR" dirty="0">
                <a:solidFill>
                  <a:srgbClr val="37AB37"/>
                </a:solidFill>
                <a:latin typeface="Bnazanin"/>
                <a:ea typeface="Times New Roman" panose="02020603050405020304" pitchFamily="18" charset="0"/>
                <a:cs typeface="B Nazanin" panose="00000400000000000000" pitchFamily="2" charset="-78"/>
              </a:rPr>
              <a:t>بر اساس مشاهدات سولفید هیدروژن گازی با خاصیت اسیدی ضعیف است که جذب بستر بیوکامپوزیت شده و با نانوذرات نقره تولید شده توسط باکتری طبق معادله شماره  واکنش داده و رسوب سیاه رنگ سولفید نقره تولید می کند.</a:t>
            </a:r>
            <a:endParaRPr lang="en-US" sz="1600" dirty="0">
              <a:solidFill>
                <a:srgbClr val="37AB37"/>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046589" y="1916832"/>
            <a:ext cx="2707005" cy="311150"/>
          </a:xfrm>
          <a:prstGeom prst="rect">
            <a:avLst/>
          </a:prstGeom>
          <a:noFill/>
        </p:spPr>
      </p:pic>
      <p:sp>
        <p:nvSpPr>
          <p:cNvPr id="6" name="Rectangle 5"/>
          <p:cNvSpPr/>
          <p:nvPr/>
        </p:nvSpPr>
        <p:spPr>
          <a:xfrm>
            <a:off x="4644008" y="2401322"/>
            <a:ext cx="1273104"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معادله نقره سولفات </a:t>
            </a:r>
            <a:endParaRPr lang="fa-IR" sz="1400" dirty="0"/>
          </a:p>
        </p:txBody>
      </p:sp>
      <p:graphicFrame>
        <p:nvGraphicFramePr>
          <p:cNvPr id="7" name="Table 6"/>
          <p:cNvGraphicFramePr>
            <a:graphicFrameLocks noGrp="1"/>
          </p:cNvGraphicFramePr>
          <p:nvPr>
            <p:extLst>
              <p:ext uri="{D42A27DB-BD31-4B8C-83A1-F6EECF244321}">
                <p14:modId xmlns:p14="http://schemas.microsoft.com/office/powerpoint/2010/main" val="1253798993"/>
              </p:ext>
            </p:extLst>
          </p:nvPr>
        </p:nvGraphicFramePr>
        <p:xfrm>
          <a:off x="2123728" y="2882439"/>
          <a:ext cx="6577474" cy="2081437"/>
        </p:xfrm>
        <a:graphic>
          <a:graphicData uri="http://schemas.openxmlformats.org/drawingml/2006/table">
            <a:tbl>
              <a:tblPr rtl="1" firstRow="1" firstCol="1" bandRow="1">
                <a:tableStyleId>{F5AB1C69-6EDB-4FF4-983F-18BD219EF322}</a:tableStyleId>
              </a:tblPr>
              <a:tblGrid>
                <a:gridCol w="1644205">
                  <a:extLst>
                    <a:ext uri="{9D8B030D-6E8A-4147-A177-3AD203B41FA5}">
                      <a16:colId xmlns:a16="http://schemas.microsoft.com/office/drawing/2014/main" val="2190765670"/>
                    </a:ext>
                  </a:extLst>
                </a:gridCol>
                <a:gridCol w="1412682">
                  <a:extLst>
                    <a:ext uri="{9D8B030D-6E8A-4147-A177-3AD203B41FA5}">
                      <a16:colId xmlns:a16="http://schemas.microsoft.com/office/drawing/2014/main" val="2736989007"/>
                    </a:ext>
                  </a:extLst>
                </a:gridCol>
                <a:gridCol w="1875728">
                  <a:extLst>
                    <a:ext uri="{9D8B030D-6E8A-4147-A177-3AD203B41FA5}">
                      <a16:colId xmlns:a16="http://schemas.microsoft.com/office/drawing/2014/main" val="2788956772"/>
                    </a:ext>
                  </a:extLst>
                </a:gridCol>
                <a:gridCol w="1644859">
                  <a:extLst>
                    <a:ext uri="{9D8B030D-6E8A-4147-A177-3AD203B41FA5}">
                      <a16:colId xmlns:a16="http://schemas.microsoft.com/office/drawing/2014/main" val="3527871016"/>
                    </a:ext>
                  </a:extLst>
                </a:gridCol>
              </a:tblGrid>
              <a:tr h="618752">
                <a:tc>
                  <a:txBody>
                    <a:bodyPr/>
                    <a:lstStyle/>
                    <a:p>
                      <a:pPr algn="ctr" rtl="1">
                        <a:lnSpc>
                          <a:spcPct val="150000"/>
                        </a:lnSpc>
                        <a:spcAft>
                          <a:spcPts val="1000"/>
                        </a:spcAft>
                      </a:pPr>
                      <a:r>
                        <a:rPr lang="fa-IR" sz="1200">
                          <a:effectLst/>
                        </a:rPr>
                        <a:t>غلظت گاز ورودی</a:t>
                      </a:r>
                      <a:r>
                        <a:rPr lang="en-US" sz="1200">
                          <a:effectLst/>
                        </a:rPr>
                        <a:t>)  (mg/ml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میانگین دما  ° </a:t>
                      </a:r>
                      <a:r>
                        <a:rPr lang="en-US" sz="1200">
                          <a:effectLst/>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میانگین رطوبت( %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fa-IR" sz="1200">
                          <a:effectLst/>
                        </a:rPr>
                        <a:t>زمان تغییر رنگ </a:t>
                      </a:r>
                      <a:r>
                        <a:rPr lang="en-US" sz="1200">
                          <a:effectLst/>
                        </a:rPr>
                        <a:t>(min)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796319"/>
                  </a:ext>
                </a:extLst>
              </a:tr>
              <a:tr h="292537">
                <a:tc>
                  <a:txBody>
                    <a:bodyPr/>
                    <a:lstStyle/>
                    <a:p>
                      <a:pPr algn="ctr" rtl="1">
                        <a:lnSpc>
                          <a:spcPct val="150000"/>
                        </a:lnSpc>
                        <a:spcAft>
                          <a:spcPts val="1000"/>
                        </a:spcAft>
                      </a:pPr>
                      <a:r>
                        <a:rPr lang="en-US" sz="12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28.6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79.32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28516846"/>
                  </a:ext>
                </a:extLst>
              </a:tr>
              <a:tr h="292537">
                <a:tc>
                  <a:txBody>
                    <a:bodyPr/>
                    <a:lstStyle/>
                    <a:p>
                      <a:pPr algn="ctr" rtl="1">
                        <a:lnSpc>
                          <a:spcPct val="150000"/>
                        </a:lnSpc>
                        <a:spcAft>
                          <a:spcPts val="1000"/>
                        </a:spcAft>
                      </a:pPr>
                      <a:r>
                        <a:rPr lang="en-US" sz="1200">
                          <a:effectLst/>
                        </a:rPr>
                        <a:t>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28.6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79.32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3879991"/>
                  </a:ext>
                </a:extLst>
              </a:tr>
              <a:tr h="292537">
                <a:tc>
                  <a:txBody>
                    <a:bodyPr/>
                    <a:lstStyle/>
                    <a:p>
                      <a:pPr algn="ctr" rtl="1">
                        <a:lnSpc>
                          <a:spcPct val="150000"/>
                        </a:lnSpc>
                        <a:spcAft>
                          <a:spcPts val="1000"/>
                        </a:spcAft>
                      </a:pPr>
                      <a:r>
                        <a:rPr lang="en-US" sz="12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28.6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79.32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900587"/>
                  </a:ext>
                </a:extLst>
              </a:tr>
              <a:tr h="292537">
                <a:tc>
                  <a:txBody>
                    <a:bodyPr/>
                    <a:lstStyle/>
                    <a:p>
                      <a:pPr algn="ctr" rtl="1">
                        <a:lnSpc>
                          <a:spcPct val="150000"/>
                        </a:lnSpc>
                        <a:spcAft>
                          <a:spcPts val="1000"/>
                        </a:spcAft>
                      </a:pPr>
                      <a:r>
                        <a:rPr lang="en-US" sz="12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28.6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79.32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1204754"/>
                  </a:ext>
                </a:extLst>
              </a:tr>
              <a:tr h="292537">
                <a:tc>
                  <a:txBody>
                    <a:bodyPr/>
                    <a:lstStyle/>
                    <a:p>
                      <a:pPr algn="ctr" rtl="1">
                        <a:lnSpc>
                          <a:spcPct val="150000"/>
                        </a:lnSpc>
                        <a:spcAft>
                          <a:spcPts val="1000"/>
                        </a:spcAft>
                      </a:pPr>
                      <a:r>
                        <a:rPr lang="en-US" sz="1200">
                          <a:effectLst/>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28.6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a:effectLst/>
                        </a:rPr>
                        <a:t>79.32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en-US" sz="1200" dirty="0">
                          <a:effectLst/>
                        </a:rPr>
                        <a:t>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4592240"/>
                  </a:ext>
                </a:extLst>
              </a:tr>
            </a:tbl>
          </a:graphicData>
        </a:graphic>
      </p:graphicFrame>
      <p:sp>
        <p:nvSpPr>
          <p:cNvPr id="8" name="Rectangle 7"/>
          <p:cNvSpPr/>
          <p:nvPr/>
        </p:nvSpPr>
        <p:spPr>
          <a:xfrm>
            <a:off x="4410428" y="5134396"/>
            <a:ext cx="2004074" cy="307777"/>
          </a:xfrm>
          <a:prstGeom prst="rect">
            <a:avLst/>
          </a:prstGeom>
        </p:spPr>
        <p:txBody>
          <a:bodyPr wrap="none">
            <a:spAutoFit/>
          </a:bodyPr>
          <a:lstStyle/>
          <a:p>
            <a:r>
              <a:rPr lang="fa-IR" sz="1400" dirty="0">
                <a:solidFill>
                  <a:srgbClr val="000000"/>
                </a:solidFill>
                <a:latin typeface="Bnazanin"/>
                <a:ea typeface="Times New Roman" panose="02020603050405020304" pitchFamily="18" charset="0"/>
                <a:cs typeface="B Nazanin" panose="00000400000000000000" pitchFamily="2" charset="-78"/>
              </a:rPr>
              <a:t>رنگ سنجی در دما و رطوبت ثابت</a:t>
            </a:r>
            <a:endParaRPr lang="fa-IR" sz="1400" dirty="0"/>
          </a:p>
        </p:txBody>
      </p:sp>
      <p:sp>
        <p:nvSpPr>
          <p:cNvPr id="9" name="TextBox 8">
            <a:extLst>
              <a:ext uri="{FF2B5EF4-FFF2-40B4-BE49-F238E27FC236}">
                <a16:creationId xmlns:a16="http://schemas.microsoft.com/office/drawing/2014/main" id="{4F45007C-666A-4E91-B546-2EF8604B38B5}"/>
              </a:ext>
            </a:extLst>
          </p:cNvPr>
          <p:cNvSpPr txBox="1"/>
          <p:nvPr/>
        </p:nvSpPr>
        <p:spPr>
          <a:xfrm>
            <a:off x="5292080" y="6381328"/>
            <a:ext cx="432048"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1642067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851104" cy="1143000"/>
          </a:xfrm>
        </p:spPr>
        <p:txBody>
          <a:bodyPr>
            <a:noAutofit/>
          </a:bodyPr>
          <a:lstStyle/>
          <a:p>
            <a:pPr algn="r"/>
            <a:r>
              <a:rPr lang="fa-IR" sz="1800" dirty="0">
                <a:solidFill>
                  <a:srgbClr val="37AB37"/>
                </a:solidFill>
                <a:cs typeface="B Nazanin" panose="00000400000000000000" pitchFamily="2" charset="-78"/>
              </a:rPr>
              <a:t>جهت آزمون تست بیوسنسور ، ورودی گاز </a:t>
            </a:r>
            <a:r>
              <a:rPr lang="en-US" sz="1800" dirty="0">
                <a:solidFill>
                  <a:srgbClr val="37AB37"/>
                </a:solidFill>
                <a:cs typeface="B Nazanin" panose="00000400000000000000" pitchFamily="2" charset="-78"/>
              </a:rPr>
              <a:t>H2S</a:t>
            </a:r>
            <a:r>
              <a:rPr lang="fa-IR" sz="1800" dirty="0">
                <a:solidFill>
                  <a:srgbClr val="37AB37"/>
                </a:solidFill>
                <a:cs typeface="B Nazanin" panose="00000400000000000000" pitchFamily="2" charset="-78"/>
              </a:rPr>
              <a:t> با 5 غلظت 10 ، 20 ، 30 ، 40 و 50 میلی گرم بر متر مکعب در دما و رطوبت ثابت  نظر گرفته شد و در غلظت های مختلف اولین زمان تغییر رنگ بیوکامپوزیت ساخته شده ثبت شد. آزمایش با 3 بار تکرار در روزهای مختلف انجام گرفت و در زمان ثبت نتایج برای هر غلظت دما و رطوبت استفاده از دستگاه دماسنج و رطوبت سنج دیجیتالی اندازه گیری شد</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11760" y="1844824"/>
            <a:ext cx="3539490" cy="2453005"/>
          </a:xfrm>
          <a:prstGeom prst="rect">
            <a:avLst/>
          </a:prstGeom>
        </p:spPr>
      </p:pic>
      <p:sp>
        <p:nvSpPr>
          <p:cNvPr id="5" name="Rectangle 4"/>
          <p:cNvSpPr/>
          <p:nvPr/>
        </p:nvSpPr>
        <p:spPr>
          <a:xfrm>
            <a:off x="3065654" y="4450973"/>
            <a:ext cx="2231701" cy="276999"/>
          </a:xfrm>
          <a:prstGeom prst="rect">
            <a:avLst/>
          </a:prstGeom>
        </p:spPr>
        <p:txBody>
          <a:bodyPr wrap="none">
            <a:spAutoFit/>
          </a:bodyPr>
          <a:lstStyle/>
          <a:p>
            <a:r>
              <a:rPr lang="fa-IR" sz="1200" dirty="0">
                <a:latin typeface="Bnazanin"/>
                <a:ea typeface="Calibri" panose="020F0502020204030204" pitchFamily="34" charset="0"/>
                <a:cs typeface="B Nazanin" panose="00000400000000000000" pitchFamily="2" charset="-78"/>
              </a:rPr>
              <a:t>مقایسه تغییرات غلظت با زمان تغییرات رنگ</a:t>
            </a:r>
            <a:endParaRPr lang="fa-IR" sz="1200" dirty="0"/>
          </a:p>
        </p:txBody>
      </p:sp>
      <p:sp>
        <p:nvSpPr>
          <p:cNvPr id="6" name="TextBox 5">
            <a:extLst>
              <a:ext uri="{FF2B5EF4-FFF2-40B4-BE49-F238E27FC236}">
                <a16:creationId xmlns:a16="http://schemas.microsoft.com/office/drawing/2014/main" id="{4F45007C-666A-4E91-B546-2EF8604B38B5}"/>
              </a:ext>
            </a:extLst>
          </p:cNvPr>
          <p:cNvSpPr txBox="1"/>
          <p:nvPr/>
        </p:nvSpPr>
        <p:spPr>
          <a:xfrm>
            <a:off x="5292080" y="6381328"/>
            <a:ext cx="432048"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380932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6FE249-26BE-4ED7-AC13-3E2FCC4D407F}"/>
              </a:ext>
            </a:extLst>
          </p:cNvPr>
          <p:cNvSpPr txBox="1">
            <a:spLocks/>
          </p:cNvSpPr>
          <p:nvPr/>
        </p:nvSpPr>
        <p:spPr>
          <a:xfrm>
            <a:off x="4286944" y="332656"/>
            <a:ext cx="4474840" cy="634081"/>
          </a:xfrm>
          <a:prstGeom prst="rect">
            <a:avLst/>
          </a:prstGeom>
          <a:solidFill>
            <a:srgbClr val="006600"/>
          </a:solidFill>
          <a:ln w="38100" cap="flat" cmpd="sng" algn="ctr">
            <a:solidFill>
              <a:srgbClr val="46B487"/>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norm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1600" b="1" dirty="0">
                <a:cs typeface="B Nazanin" panose="00000400000000000000" pitchFamily="2" charset="-78"/>
              </a:rPr>
              <a:t>تجزیه و تحلیل</a:t>
            </a:r>
            <a:endParaRPr lang="en-US" sz="1600" b="1" dirty="0">
              <a:cs typeface="B Nazanin" panose="00000400000000000000" pitchFamily="2" charset="-78"/>
            </a:endParaRPr>
          </a:p>
        </p:txBody>
      </p:sp>
      <p:sp>
        <p:nvSpPr>
          <p:cNvPr id="5" name="TextBox 4"/>
          <p:cNvSpPr txBox="1"/>
          <p:nvPr/>
        </p:nvSpPr>
        <p:spPr>
          <a:xfrm>
            <a:off x="1763688" y="1196752"/>
            <a:ext cx="7056784" cy="4678204"/>
          </a:xfrm>
          <a:prstGeom prst="rect">
            <a:avLst/>
          </a:prstGeom>
          <a:noFill/>
        </p:spPr>
        <p:txBody>
          <a:bodyPr wrap="square" rtlCol="1">
            <a:spAutoFit/>
          </a:bodyPr>
          <a:lstStyle/>
          <a:p>
            <a:pPr marL="285750" indent="-285750">
              <a:buFont typeface="Wingdings" panose="05000000000000000000" pitchFamily="2" charset="2"/>
              <a:buChar char="§"/>
            </a:pPr>
            <a:r>
              <a:rPr lang="fa-IR" sz="1600" b="1" dirty="0">
                <a:latin typeface="Bnazanin"/>
                <a:cs typeface="B Nazanin" panose="00000400000000000000" pitchFamily="2" charset="-78"/>
              </a:rPr>
              <a:t>بستر مناسب و بهینه برای رشد باکتری استرپتومیسس جدایه </a:t>
            </a:r>
            <a:r>
              <a:rPr lang="en-US" sz="1600" b="1" dirty="0">
                <a:latin typeface="Bnazanin"/>
                <a:cs typeface="B Nazanin" panose="00000400000000000000" pitchFamily="2" charset="-78"/>
              </a:rPr>
              <a:t>M67</a:t>
            </a:r>
            <a:r>
              <a:rPr lang="fa-IR" sz="1600" b="1" dirty="0">
                <a:latin typeface="Bnazanin"/>
                <a:cs typeface="B Nazanin" panose="00000400000000000000" pitchFamily="2" charset="-78"/>
              </a:rPr>
              <a:t> چیست</a:t>
            </a:r>
            <a:r>
              <a:rPr lang="fa-IR" b="1" dirty="0">
                <a:latin typeface="Bnazanin"/>
                <a:cs typeface="B Nazanin" panose="00000400000000000000" pitchFamily="2" charset="-78"/>
              </a:rPr>
              <a:t>؟</a:t>
            </a:r>
            <a:r>
              <a:rPr lang="fa-IR" dirty="0">
                <a:latin typeface="Bnazanin"/>
                <a:cs typeface="B Nazanin" panose="00000400000000000000" pitchFamily="2" charset="-78"/>
              </a:rPr>
              <a:t> </a:t>
            </a:r>
          </a:p>
          <a:p>
            <a:r>
              <a:rPr lang="fa-IR" dirty="0">
                <a:latin typeface="Bnazanin"/>
                <a:cs typeface="B Nazanin" panose="00000400000000000000" pitchFamily="2" charset="-78"/>
              </a:rPr>
              <a:t> </a:t>
            </a:r>
          </a:p>
          <a:p>
            <a:r>
              <a:rPr lang="fa-IR" sz="1400" dirty="0">
                <a:solidFill>
                  <a:srgbClr val="00B050"/>
                </a:solidFill>
                <a:latin typeface="Bnazanin"/>
                <a:cs typeface="B Nazanin" panose="00000400000000000000" pitchFamily="2" charset="-78"/>
              </a:rPr>
              <a:t>پس از کشت و مشاهده کلونی باکتری و ثابت شدن مقاومت این باکتری نسبت به خاصیت ضد میکروبی نقره مشخص شد بهترین محیط کشت برای بدست آوردن نتیجه مطلوب در این پژوهش جهت رشد و تکثیر این باکتری محیط نوتریت آگار است.</a:t>
            </a:r>
            <a:endParaRPr lang="en-US" sz="1400" dirty="0">
              <a:solidFill>
                <a:srgbClr val="00B050"/>
              </a:solidFill>
              <a:latin typeface="Bnazanin"/>
              <a:cs typeface="B Nazanin" panose="00000400000000000000" pitchFamily="2" charset="-78"/>
            </a:endParaRPr>
          </a:p>
          <a:p>
            <a:pPr marL="285750" indent="-285750">
              <a:buFont typeface="Wingdings" panose="05000000000000000000" pitchFamily="2" charset="2"/>
              <a:buChar char="§"/>
            </a:pPr>
            <a:endParaRPr lang="fa-IR" dirty="0">
              <a:latin typeface="Bnazanin"/>
              <a:cs typeface="B Nazanin" panose="00000400000000000000" pitchFamily="2" charset="-78"/>
            </a:endParaRPr>
          </a:p>
          <a:p>
            <a:pPr marL="285750" indent="-285750">
              <a:buFont typeface="Arial" panose="020B0604020202020204" pitchFamily="34" charset="0"/>
              <a:buChar char="•"/>
            </a:pPr>
            <a:r>
              <a:rPr lang="fa-IR" sz="1600" b="1" dirty="0">
                <a:latin typeface="Bnazanin"/>
                <a:cs typeface="B Nazanin" panose="00000400000000000000" pitchFamily="2" charset="-78"/>
              </a:rPr>
              <a:t>تغییرات غلظت گاز سولفید هیدروژن بر سنسور چه تاثیری داشته است؟</a:t>
            </a:r>
            <a:endParaRPr lang="en-US" sz="1600" b="1" dirty="0">
              <a:latin typeface="Bnazanin"/>
              <a:cs typeface="B Nazanin" panose="00000400000000000000" pitchFamily="2" charset="-78"/>
            </a:endParaRPr>
          </a:p>
          <a:p>
            <a:r>
              <a:rPr lang="fa-IR" sz="1400" dirty="0">
                <a:solidFill>
                  <a:srgbClr val="00B050"/>
                </a:solidFill>
                <a:latin typeface="Bnazanin"/>
                <a:cs typeface="B Nazanin" panose="00000400000000000000" pitchFamily="2" charset="-78"/>
              </a:rPr>
              <a:t>سولفید هیدروژن گازی با خاصیت اسیدی ضعیف است که جذب بستر بیوکامپوزیت شده و با نانوذرات نقره تولید شده توسط باکتری واکنش داده و رسوب سیاه رنگ سولفید نقره تولید می کند</a:t>
            </a:r>
          </a:p>
          <a:p>
            <a:endParaRPr lang="fa-IR" sz="1400" dirty="0">
              <a:latin typeface="Bnazanin"/>
              <a:cs typeface="B Nazanin" panose="00000400000000000000" pitchFamily="2" charset="-78"/>
            </a:endParaRPr>
          </a:p>
          <a:p>
            <a:pPr marL="285750" indent="-285750">
              <a:buFont typeface="Wingdings" panose="05000000000000000000" pitchFamily="2" charset="2"/>
              <a:buChar char="§"/>
            </a:pPr>
            <a:r>
              <a:rPr lang="fa-IR" sz="1600" b="1" dirty="0">
                <a:latin typeface="Bnazanin"/>
                <a:cs typeface="B Nazanin" panose="00000400000000000000" pitchFamily="2" charset="-78"/>
              </a:rPr>
              <a:t>برتری ای پژوهش به بیوسنسور ساحته شده توسط قاضی زاده و همکاران 1395، در چیست؟ </a:t>
            </a:r>
          </a:p>
          <a:p>
            <a:endParaRPr lang="fa-IR" sz="1600" b="1" dirty="0">
              <a:latin typeface="Bnazanin"/>
              <a:cs typeface="B Nazanin" panose="00000400000000000000" pitchFamily="2" charset="-78"/>
            </a:endParaRPr>
          </a:p>
          <a:p>
            <a:r>
              <a:rPr lang="fa-IR" sz="1400" dirty="0">
                <a:solidFill>
                  <a:srgbClr val="00B050"/>
                </a:solidFill>
                <a:latin typeface="Bnazanin"/>
                <a:cs typeface="B Nazanin" panose="00000400000000000000" pitchFamily="2" charset="-78"/>
              </a:rPr>
              <a:t>نوع ماده مصرفی در پژوهش حاضر ارزانتر ، قابل دسترس تر و خساس تر مسباشد . همچنین کارایی این نانو بیوسنسور در دما و رظوبط ثابت بالاتر میباشد </a:t>
            </a:r>
            <a:r>
              <a:rPr lang="fa-IR" dirty="0">
                <a:solidFill>
                  <a:srgbClr val="00B050"/>
                </a:solidFill>
                <a:latin typeface="Bnazanin"/>
                <a:cs typeface="B Nazanin" panose="00000400000000000000" pitchFamily="2" charset="-78"/>
              </a:rPr>
              <a:t>. </a:t>
            </a:r>
          </a:p>
          <a:p>
            <a:endParaRPr lang="fa-IR" dirty="0">
              <a:solidFill>
                <a:srgbClr val="00B050"/>
              </a:solidFill>
              <a:latin typeface="Bnazanin"/>
              <a:cs typeface="B Nazanin" panose="00000400000000000000" pitchFamily="2" charset="-78"/>
            </a:endParaRPr>
          </a:p>
          <a:p>
            <a:pPr marL="285750" indent="-285750">
              <a:buFont typeface="Wingdings" panose="05000000000000000000" pitchFamily="2" charset="2"/>
              <a:buChar char="§"/>
            </a:pPr>
            <a:r>
              <a:rPr lang="fa-IR" sz="1600" b="1" dirty="0">
                <a:latin typeface="Bnazanin"/>
                <a:cs typeface="B Nazanin" panose="00000400000000000000" pitchFamily="2" charset="-78"/>
              </a:rPr>
              <a:t>آیا از این روش می توان در محیط های آلوده به سولفید هیدروژن استفاده کرد؟</a:t>
            </a:r>
          </a:p>
          <a:p>
            <a:r>
              <a:rPr lang="fa-IR" sz="1400" dirty="0">
                <a:solidFill>
                  <a:srgbClr val="00B050"/>
                </a:solidFill>
                <a:latin typeface="Bnazanin"/>
                <a:cs typeface="B Nazanin" panose="00000400000000000000" pitchFamily="2" charset="-78"/>
              </a:rPr>
              <a:t>با توجه به نوع نانو کامپوزیت نقره و توانایی واکنش با سولفید هیدروژن در غلظت پایین نانو بیوسنسور ساخته شده با روشی سازگار با محیط زیست ، ارزان و در دسترس تراز سایر روش ها می توان در کلیه ی محیط هایی که گاز سولفید هیدروژن در آنها تولید می شودمورد استفاده قرار گیرد</a:t>
            </a:r>
            <a:endParaRPr lang="en-US" sz="1400" b="1" dirty="0">
              <a:solidFill>
                <a:srgbClr val="00B050"/>
              </a:solidFill>
              <a:latin typeface="Bnazanin"/>
              <a:cs typeface="B Nazanin" panose="00000400000000000000" pitchFamily="2" charset="-78"/>
            </a:endParaRPr>
          </a:p>
          <a:p>
            <a:endParaRPr lang="fa-IR" dirty="0">
              <a:solidFill>
                <a:srgbClr val="00B050"/>
              </a:solidFill>
              <a:latin typeface="Bnazanin"/>
              <a:cs typeface="B Nazanin" panose="00000400000000000000" pitchFamily="2" charset="-78"/>
            </a:endParaRPr>
          </a:p>
        </p:txBody>
      </p:sp>
      <p:sp>
        <p:nvSpPr>
          <p:cNvPr id="6" name="TextBox 5">
            <a:extLst>
              <a:ext uri="{FF2B5EF4-FFF2-40B4-BE49-F238E27FC236}">
                <a16:creationId xmlns:a16="http://schemas.microsoft.com/office/drawing/2014/main" id="{4F45007C-666A-4E91-B546-2EF8604B38B5}"/>
              </a:ext>
            </a:extLst>
          </p:cNvPr>
          <p:cNvSpPr txBox="1"/>
          <p:nvPr/>
        </p:nvSpPr>
        <p:spPr>
          <a:xfrm>
            <a:off x="5292080" y="6381328"/>
            <a:ext cx="432048"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644483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112-3298-43BB-87F8-1D568DF14713}"/>
              </a:ext>
            </a:extLst>
          </p:cNvPr>
          <p:cNvSpPr>
            <a:spLocks noGrp="1"/>
          </p:cNvSpPr>
          <p:nvPr>
            <p:ph type="title"/>
          </p:nvPr>
        </p:nvSpPr>
        <p:spPr>
          <a:xfrm>
            <a:off x="1835696" y="116632"/>
            <a:ext cx="7200800" cy="1158478"/>
          </a:xfrm>
          <a:solidFill>
            <a:srgbClr val="006600"/>
          </a:solidFill>
        </p:spPr>
        <p:style>
          <a:lnRef idx="0">
            <a:schemeClr val="accent3"/>
          </a:lnRef>
          <a:fillRef idx="3">
            <a:schemeClr val="accent3"/>
          </a:fillRef>
          <a:effectRef idx="3">
            <a:schemeClr val="accent3"/>
          </a:effectRef>
          <a:fontRef idx="minor">
            <a:schemeClr val="lt1"/>
          </a:fontRef>
        </p:style>
        <p:txBody>
          <a:bodyPr>
            <a:normAutofit/>
          </a:bodyPr>
          <a:lstStyle/>
          <a:p>
            <a:r>
              <a:rPr lang="fa-IR" b="1" dirty="0">
                <a:solidFill>
                  <a:srgbClr val="CCFFCC"/>
                </a:solidFill>
                <a:cs typeface="B Nazanin" panose="00000400000000000000" pitchFamily="2" charset="-78"/>
              </a:rPr>
              <a:t>موانع کار</a:t>
            </a:r>
            <a:endParaRPr lang="en-US" b="1" dirty="0">
              <a:solidFill>
                <a:srgbClr val="CCFFCC"/>
              </a:solidFill>
              <a:cs typeface="B Nazanin" panose="00000400000000000000" pitchFamily="2" charset="-78"/>
            </a:endParaRPr>
          </a:p>
        </p:txBody>
      </p:sp>
      <p:sp>
        <p:nvSpPr>
          <p:cNvPr id="3" name="Content Placeholder 2">
            <a:extLst>
              <a:ext uri="{FF2B5EF4-FFF2-40B4-BE49-F238E27FC236}">
                <a16:creationId xmlns:a16="http://schemas.microsoft.com/office/drawing/2014/main" id="{2A9138F3-8F4C-4A1C-A1E0-4FF03395243E}"/>
              </a:ext>
            </a:extLst>
          </p:cNvPr>
          <p:cNvSpPr>
            <a:spLocks noGrp="1"/>
          </p:cNvSpPr>
          <p:nvPr>
            <p:ph idx="1"/>
          </p:nvPr>
        </p:nvSpPr>
        <p:spPr>
          <a:xfrm>
            <a:off x="2411760" y="1628800"/>
            <a:ext cx="6419056" cy="4209332"/>
          </a:xfrm>
        </p:spPr>
        <p:txBody>
          <a:bodyPr>
            <a:normAutofit fontScale="92500" lnSpcReduction="10000"/>
          </a:bodyPr>
          <a:lstStyle/>
          <a:p>
            <a:pPr>
              <a:buFont typeface="Wingdings" panose="05000000000000000000" pitchFamily="2" charset="2"/>
              <a:buChar char="v"/>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هزینه زیاد تجهیزات آزمایشگاهی .</a:t>
            </a:r>
            <a:endParaRPr lang="en-US"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a:p>
            <a:pPr>
              <a:buFont typeface="Wingdings" panose="05000000000000000000" pitchFamily="2" charset="2"/>
              <a:buChar char="v"/>
            </a:pPr>
            <a:endPar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a:p>
            <a:pPr>
              <a:buFont typeface="Wingdings" panose="05000000000000000000" pitchFamily="2" charset="2"/>
              <a:buChar char="v"/>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محدودیت زمانی</a:t>
            </a:r>
          </a:p>
          <a:p>
            <a:pPr>
              <a:buFont typeface="Wingdings" panose="05000000000000000000" pitchFamily="2" charset="2"/>
              <a:buChar char="v"/>
            </a:pPr>
            <a:endPar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a:p>
            <a:pPr>
              <a:buFont typeface="Wingdings" panose="05000000000000000000" pitchFamily="2" charset="2"/>
              <a:buChar char="v"/>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سمی بودن گاز سولفید هیدروژن </a:t>
            </a:r>
          </a:p>
          <a:p>
            <a:pPr>
              <a:buFont typeface="Wingdings" panose="05000000000000000000" pitchFamily="2" charset="2"/>
              <a:buChar char="v"/>
            </a:pPr>
            <a:endPar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a:p>
            <a:pPr>
              <a:buFont typeface="Wingdings" panose="05000000000000000000" pitchFamily="2" charset="2"/>
              <a:buChar char="v"/>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محدودیت های کرونایی</a:t>
            </a:r>
          </a:p>
          <a:p>
            <a:pPr>
              <a:buFont typeface="Wingdings" panose="05000000000000000000" pitchFamily="2" charset="2"/>
              <a:buChar char="v"/>
            </a:pPr>
            <a:endPar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a:p>
            <a:pPr>
              <a:buFont typeface="Wingdings" panose="05000000000000000000" pitchFamily="2" charset="2"/>
              <a:buChar char="v"/>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عدم دسترسی به تمام مقالات </a:t>
            </a:r>
            <a:endParaRPr lang="en-US"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a:p>
            <a:pPr marL="0" indent="0">
              <a:buNone/>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 </a:t>
            </a:r>
          </a:p>
          <a:p>
            <a:pPr marL="0" indent="0">
              <a:buNone/>
            </a:pPr>
            <a:r>
              <a:rPr lang="fa-IR"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rPr>
              <a:t> </a:t>
            </a:r>
          </a:p>
          <a:p>
            <a:pPr marL="0" indent="0">
              <a:buNone/>
            </a:pPr>
            <a:endParaRPr lang="en-US" sz="2400" b="1" dirty="0">
              <a:ln/>
              <a:solidFill>
                <a:srgbClr val="3A5337"/>
              </a:solidFill>
              <a:effectLst>
                <a:outerShdw blurRad="38100" dist="19050" dir="2700000" algn="tl" rotWithShape="0">
                  <a:schemeClr val="dk1">
                    <a:lumMod val="50000"/>
                    <a:alpha val="40000"/>
                  </a:schemeClr>
                </a:outerShdw>
              </a:effectLst>
              <a:cs typeface="B Nazanin" panose="00000400000000000000" pitchFamily="2" charset="-78"/>
            </a:endParaRPr>
          </a:p>
        </p:txBody>
      </p:sp>
      <p:sp>
        <p:nvSpPr>
          <p:cNvPr id="5" name="TextBox 4">
            <a:extLst>
              <a:ext uri="{FF2B5EF4-FFF2-40B4-BE49-F238E27FC236}">
                <a16:creationId xmlns:a16="http://schemas.microsoft.com/office/drawing/2014/main" id="{856BB132-83CD-46A2-884F-EB2D611C34F8}"/>
              </a:ext>
            </a:extLst>
          </p:cNvPr>
          <p:cNvSpPr txBox="1"/>
          <p:nvPr/>
        </p:nvSpPr>
        <p:spPr>
          <a:xfrm>
            <a:off x="1187624" y="6309320"/>
            <a:ext cx="4572000" cy="369332"/>
          </a:xfrm>
          <a:prstGeom prst="rect">
            <a:avLst/>
          </a:prstGeom>
          <a:noFill/>
        </p:spPr>
        <p:txBody>
          <a:bodyPr wrap="square">
            <a:spAutoFit/>
          </a:bodyPr>
          <a:lstStyle/>
          <a:p>
            <a:r>
              <a:rPr lang="en-US" dirty="0"/>
              <a:t>25</a:t>
            </a:r>
          </a:p>
        </p:txBody>
      </p:sp>
    </p:spTree>
    <p:extLst>
      <p:ext uri="{BB962C8B-B14F-4D97-AF65-F5344CB8AC3E}">
        <p14:creationId xmlns:p14="http://schemas.microsoft.com/office/powerpoint/2010/main" val="108616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9952" y="548680"/>
            <a:ext cx="2160240" cy="646331"/>
          </a:xfrm>
          <a:prstGeom prst="rect">
            <a:avLst/>
          </a:prstGeom>
          <a:noFill/>
        </p:spPr>
        <p:txBody>
          <a:bodyPr wrap="square" rtlCol="1">
            <a:spAutoFit/>
          </a:bodyPr>
          <a:lstStyle/>
          <a:p>
            <a:r>
              <a:rPr lang="fa-IR" sz="3600" b="1" dirty="0">
                <a:cs typeface="B Nazanin" panose="00000400000000000000" pitchFamily="2" charset="-78"/>
              </a:rPr>
              <a:t>پیشنهادات</a:t>
            </a:r>
          </a:p>
        </p:txBody>
      </p:sp>
      <p:graphicFrame>
        <p:nvGraphicFramePr>
          <p:cNvPr id="6" name="Diagram 5"/>
          <p:cNvGraphicFramePr/>
          <p:nvPr>
            <p:extLst>
              <p:ext uri="{D42A27DB-BD31-4B8C-83A1-F6EECF244321}">
                <p14:modId xmlns:p14="http://schemas.microsoft.com/office/powerpoint/2010/main" val="344607127"/>
              </p:ext>
            </p:extLst>
          </p:nvPr>
        </p:nvGraphicFramePr>
        <p:xfrm>
          <a:off x="2411760" y="1556792"/>
          <a:ext cx="609600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7AD4A15-BAB8-4685-B788-B92AFE21770B}"/>
              </a:ext>
            </a:extLst>
          </p:cNvPr>
          <p:cNvPicPr>
            <a:picLocks noChangeAspect="1"/>
          </p:cNvPicPr>
          <p:nvPr/>
        </p:nvPicPr>
        <p:blipFill>
          <a:blip r:embed="rId7"/>
          <a:stretch>
            <a:fillRect/>
          </a:stretch>
        </p:blipFill>
        <p:spPr>
          <a:xfrm>
            <a:off x="86886" y="3068960"/>
            <a:ext cx="1591756" cy="2520280"/>
          </a:xfrm>
          <a:prstGeom prst="rect">
            <a:avLst/>
          </a:prstGeom>
        </p:spPr>
      </p:pic>
      <p:pic>
        <p:nvPicPr>
          <p:cNvPr id="3" name="Picture 2">
            <a:extLst>
              <a:ext uri="{FF2B5EF4-FFF2-40B4-BE49-F238E27FC236}">
                <a16:creationId xmlns:a16="http://schemas.microsoft.com/office/drawing/2014/main" id="{5BBB94BC-865B-464F-B40C-6BBDBAA57B59}"/>
              </a:ext>
            </a:extLst>
          </p:cNvPr>
          <p:cNvPicPr>
            <a:picLocks noChangeAspect="1"/>
          </p:cNvPicPr>
          <p:nvPr/>
        </p:nvPicPr>
        <p:blipFill>
          <a:blip r:embed="rId8"/>
          <a:stretch>
            <a:fillRect/>
          </a:stretch>
        </p:blipFill>
        <p:spPr>
          <a:xfrm>
            <a:off x="66268" y="404664"/>
            <a:ext cx="1632992" cy="1332756"/>
          </a:xfrm>
          <a:prstGeom prst="rect">
            <a:avLst/>
          </a:prstGeom>
        </p:spPr>
      </p:pic>
      <p:sp>
        <p:nvSpPr>
          <p:cNvPr id="7" name="TextBox 6">
            <a:extLst>
              <a:ext uri="{FF2B5EF4-FFF2-40B4-BE49-F238E27FC236}">
                <a16:creationId xmlns:a16="http://schemas.microsoft.com/office/drawing/2014/main" id="{9C583166-C3BE-4A15-87DC-E82A99298FEA}"/>
              </a:ext>
            </a:extLst>
          </p:cNvPr>
          <p:cNvSpPr txBox="1"/>
          <p:nvPr/>
        </p:nvSpPr>
        <p:spPr>
          <a:xfrm>
            <a:off x="1259632" y="6268670"/>
            <a:ext cx="4572000" cy="369332"/>
          </a:xfrm>
          <a:prstGeom prst="rect">
            <a:avLst/>
          </a:prstGeom>
          <a:noFill/>
        </p:spPr>
        <p:txBody>
          <a:bodyPr wrap="square">
            <a:spAutoFit/>
          </a:bodyPr>
          <a:lstStyle/>
          <a:p>
            <a:r>
              <a:rPr lang="en-US" dirty="0"/>
              <a:t>26</a:t>
            </a:r>
          </a:p>
        </p:txBody>
      </p:sp>
      <p:sp>
        <p:nvSpPr>
          <p:cNvPr id="4" name="TextBox 3"/>
          <p:cNvSpPr txBox="1"/>
          <p:nvPr/>
        </p:nvSpPr>
        <p:spPr>
          <a:xfrm>
            <a:off x="2699792" y="2132856"/>
            <a:ext cx="5688632" cy="646331"/>
          </a:xfrm>
          <a:prstGeom prst="rect">
            <a:avLst/>
          </a:prstGeom>
          <a:noFill/>
        </p:spPr>
        <p:txBody>
          <a:bodyPr wrap="square" rtlCol="1">
            <a:spAutoFit/>
          </a:bodyPr>
          <a:lstStyle/>
          <a:p>
            <a:pPr marL="285750" indent="-285750">
              <a:buFont typeface="Wingdings" panose="05000000000000000000" pitchFamily="2" charset="2"/>
              <a:buChar char="v"/>
            </a:pPr>
            <a:r>
              <a:rPr lang="fa-IR" dirty="0"/>
              <a:t>استفاده از گونه های دیگر باکتری استرپتومیسس </a:t>
            </a:r>
          </a:p>
          <a:p>
            <a:pPr marL="285750" indent="-285750">
              <a:buFont typeface="Wingdings" panose="05000000000000000000" pitchFamily="2" charset="2"/>
              <a:buChar char="v"/>
            </a:pPr>
            <a:r>
              <a:rPr lang="fa-IR" dirty="0"/>
              <a:t>استفاده از نانو ذرات دیگر برای افزایش حساسیت   </a:t>
            </a:r>
          </a:p>
        </p:txBody>
      </p:sp>
      <p:sp>
        <p:nvSpPr>
          <p:cNvPr id="8" name="TextBox 7"/>
          <p:cNvSpPr txBox="1"/>
          <p:nvPr/>
        </p:nvSpPr>
        <p:spPr>
          <a:xfrm>
            <a:off x="2843808" y="3303031"/>
            <a:ext cx="5544616" cy="923330"/>
          </a:xfrm>
          <a:prstGeom prst="rect">
            <a:avLst/>
          </a:prstGeom>
          <a:noFill/>
        </p:spPr>
        <p:txBody>
          <a:bodyPr wrap="square" rtlCol="1">
            <a:spAutoFit/>
          </a:bodyPr>
          <a:lstStyle/>
          <a:p>
            <a:pPr marL="285750" indent="-285750">
              <a:buFont typeface="Wingdings" panose="05000000000000000000" pitchFamily="2" charset="2"/>
              <a:buChar char="v"/>
            </a:pPr>
            <a:r>
              <a:rPr lang="fa-IR" dirty="0"/>
              <a:t>استفاده از سایر بستر های نانو کامپوزیتی </a:t>
            </a:r>
          </a:p>
          <a:p>
            <a:pPr marL="285750" indent="-285750">
              <a:buFont typeface="Wingdings" panose="05000000000000000000" pitchFamily="2" charset="2"/>
              <a:buChar char="v"/>
            </a:pPr>
            <a:endParaRPr lang="fa-IR" dirty="0"/>
          </a:p>
          <a:p>
            <a:pPr marL="285750" indent="-285750">
              <a:buFont typeface="Wingdings" panose="05000000000000000000" pitchFamily="2" charset="2"/>
              <a:buChar char="v"/>
            </a:pPr>
            <a:r>
              <a:rPr lang="fa-IR" dirty="0"/>
              <a:t>استفاده از تجهیزات ازمایشگاهی جدیدتر برای کاهش خطای آزمایش</a:t>
            </a:r>
          </a:p>
        </p:txBody>
      </p:sp>
    </p:spTree>
    <p:extLst>
      <p:ext uri="{BB962C8B-B14F-4D97-AF65-F5344CB8AC3E}">
        <p14:creationId xmlns:p14="http://schemas.microsoft.com/office/powerpoint/2010/main" val="323235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pPr algn="r"/>
            <a:r>
              <a:rPr lang="fa-IR" dirty="0"/>
              <a:t>                     </a:t>
            </a:r>
            <a:r>
              <a:rPr lang="fa-IR" dirty="0">
                <a:solidFill>
                  <a:schemeClr val="accent3">
                    <a:lumMod val="75000"/>
                  </a:schemeClr>
                </a:solidFill>
              </a:rPr>
              <a:t>منابع</a:t>
            </a:r>
            <a:r>
              <a:rPr lang="fa-IR" dirty="0"/>
              <a:t> </a:t>
            </a:r>
          </a:p>
        </p:txBody>
      </p:sp>
      <p:sp>
        <p:nvSpPr>
          <p:cNvPr id="3" name="Content Placeholder 2"/>
          <p:cNvSpPr>
            <a:spLocks noGrp="1"/>
          </p:cNvSpPr>
          <p:nvPr>
            <p:ph idx="1"/>
          </p:nvPr>
        </p:nvSpPr>
        <p:spPr>
          <a:xfrm>
            <a:off x="2050295" y="1022002"/>
            <a:ext cx="6635080" cy="4525963"/>
          </a:xfrm>
        </p:spPr>
        <p:txBody>
          <a:bodyPr>
            <a:normAutofit lnSpcReduction="10000"/>
          </a:bodyPr>
          <a:lstStyle/>
          <a:p>
            <a:r>
              <a:rPr lang="fa-IR" sz="1400" b="1" dirty="0">
                <a:cs typeface="B Nazanin" panose="00000400000000000000" pitchFamily="2" charset="-78"/>
              </a:rPr>
              <a:t>1 کرکج، سروری، تولید زیستی نانو ذرات نقره توسط باکتری باسیلیوس جداسازی شده از معدن مس سونگون.1391</a:t>
            </a:r>
          </a:p>
          <a:p>
            <a:r>
              <a:rPr lang="fa-IR" sz="1400" b="1" dirty="0">
                <a:cs typeface="B Nazanin" panose="00000400000000000000" pitchFamily="2" charset="-78"/>
              </a:rPr>
              <a:t>،2 شادفر، هوشیار، اندازه گیری نیترات در محیط های آبی به وسیله نانو حسگر الکتروشیمیایی ساخته شده برپایه کامپوزیت گرافن اکساید/نانو سلولز –نانوذرات نقره . 1394</a:t>
            </a:r>
          </a:p>
          <a:p>
            <a:r>
              <a:rPr lang="fa-IR" sz="1400" b="1" dirty="0">
                <a:cs typeface="B Nazanin" panose="00000400000000000000" pitchFamily="2" charset="-78"/>
              </a:rPr>
              <a:t>3  بادفر،رمضانی ،میرزاجانی ،تهیه فیلتر هیبرید خاک کلی و نانوذرات نقره برای جذب هیدروژن سولفید از گاز ترش شرکت پالایش گاز بید بلند1395</a:t>
            </a:r>
          </a:p>
          <a:p>
            <a:r>
              <a:rPr lang="fa-IR" sz="1400" b="1" dirty="0">
                <a:cs typeface="B Nazanin" panose="00000400000000000000" pitchFamily="2" charset="-78"/>
              </a:rPr>
              <a:t>4 قربانی ، بینائیان،بیوسنتز نانوذرات نقره با استفاده از باکتری اشیرشیا کولای ، 1392</a:t>
            </a:r>
          </a:p>
          <a:p>
            <a:r>
              <a:rPr lang="fa-IR" sz="1400" b="1" dirty="0">
                <a:cs typeface="B Nazanin" panose="00000400000000000000" pitchFamily="2" charset="-78"/>
              </a:rPr>
              <a:t> 5 قهرمانی فاصلی دانش نانو ذرات نقره و کاربرد آن در بیوسنسورها ، حسین قهرمانی،آزاده فاضلی دانش 90</a:t>
            </a:r>
          </a:p>
          <a:p>
            <a:r>
              <a:rPr lang="fa-IR" sz="1400" b="1" dirty="0">
                <a:cs typeface="B Nazanin" panose="00000400000000000000" pitchFamily="2" charset="-78"/>
              </a:rPr>
              <a:t>6 خالقی ، سعیدی ، شهیدی ،بیوسنتز سبز نانو ذرات طلا توسط باکتری استرپتومایسس ، نعیمه خالقی،عباس سعیدی،غلامحسین شهیدی. 1392</a:t>
            </a:r>
          </a:p>
          <a:p>
            <a:r>
              <a:rPr lang="fa-IR" sz="1400" b="1" dirty="0">
                <a:cs typeface="B Nazanin" panose="00000400000000000000" pitchFamily="2" charset="-78"/>
              </a:rPr>
              <a:t>7 افرا،انواع یوسنسور های گازی و کاربردشان1394 </a:t>
            </a:r>
          </a:p>
          <a:p>
            <a:r>
              <a:rPr lang="fa-IR" sz="1400" b="1" dirty="0">
                <a:cs typeface="B Nazanin" panose="00000400000000000000" pitchFamily="2" charset="-78"/>
              </a:rPr>
              <a:t>8 دهفانی ،مجدی نسب،بیوسنسور های رنگ سنجی بر پایه ی نانو ذرات نقره.1395 </a:t>
            </a:r>
          </a:p>
          <a:p>
            <a:endParaRPr lang="fa-IR" sz="1400" b="1" dirty="0">
              <a:cs typeface="B Nazanin" panose="00000400000000000000" pitchFamily="2" charset="-78"/>
            </a:endParaRPr>
          </a:p>
          <a:p>
            <a:pPr algn="l" rtl="0"/>
            <a:r>
              <a:rPr lang="en-US" sz="1400" b="1" dirty="0">
                <a:cs typeface="B Nazanin" panose="00000400000000000000" pitchFamily="2" charset="-78"/>
              </a:rPr>
              <a:t>9 Ibrahim ,Ahmad , </a:t>
            </a:r>
            <a:r>
              <a:rPr lang="en-US" sz="1400" b="1" dirty="0" err="1">
                <a:cs typeface="B Nazanin" panose="00000400000000000000" pitchFamily="2" charset="-78"/>
              </a:rPr>
              <a:t>Manzor</a:t>
            </a:r>
            <a:r>
              <a:rPr lang="en-US" sz="1400" b="1" dirty="0">
                <a:cs typeface="B Nazanin" panose="00000400000000000000" pitchFamily="2" charset="-78"/>
              </a:rPr>
              <a:t> Optimization for biogenic microbial synthesis of silver nanoparticles through response surface methodology/ characterization/their antimicrobial / antioxidant/</a:t>
            </a:r>
          </a:p>
          <a:p>
            <a:pPr marL="0" indent="0" algn="l" rtl="0">
              <a:buNone/>
            </a:pPr>
            <a:r>
              <a:rPr lang="en-US" sz="1400" b="1" dirty="0">
                <a:cs typeface="B Nazanin" panose="00000400000000000000" pitchFamily="2" charset="-78"/>
              </a:rPr>
              <a:t>         And catalytic potential , 2021</a:t>
            </a:r>
          </a:p>
          <a:p>
            <a:pPr algn="l" rtl="0"/>
            <a:r>
              <a:rPr lang="en-US" sz="1400" b="1" dirty="0">
                <a:cs typeface="B Nazanin" panose="00000400000000000000" pitchFamily="2" charset="-78"/>
              </a:rPr>
              <a:t> 10 </a:t>
            </a:r>
            <a:r>
              <a:rPr lang="en-US" sz="1400" b="1" dirty="0" err="1">
                <a:cs typeface="B Nazanin" panose="00000400000000000000" pitchFamily="2" charset="-78"/>
              </a:rPr>
              <a:t>Zhgang</a:t>
            </a:r>
            <a:r>
              <a:rPr lang="en-US" sz="1400" b="1" dirty="0">
                <a:cs typeface="B Nazanin" panose="00000400000000000000" pitchFamily="2" charset="-78"/>
              </a:rPr>
              <a:t> , </a:t>
            </a:r>
            <a:r>
              <a:rPr lang="en-US" sz="1400" b="1" dirty="0" err="1">
                <a:cs typeface="B Nazanin" panose="00000400000000000000" pitchFamily="2" charset="-78"/>
              </a:rPr>
              <a:t>Qiang</a:t>
            </a:r>
            <a:r>
              <a:rPr lang="en-US" sz="1400" b="1" dirty="0">
                <a:cs typeface="B Nazanin" panose="00000400000000000000" pitchFamily="2" charset="-78"/>
              </a:rPr>
              <a:t> </a:t>
            </a:r>
            <a:r>
              <a:rPr lang="en-US" sz="1400" b="1" dirty="0" err="1">
                <a:cs typeface="B Nazanin" panose="00000400000000000000" pitchFamily="2" charset="-78"/>
              </a:rPr>
              <a:t>Ao</a:t>
            </a:r>
            <a:r>
              <a:rPr lang="en-US" sz="1400" b="1" dirty="0">
                <a:cs typeface="B Nazanin" panose="00000400000000000000" pitchFamily="2" charset="-78"/>
              </a:rPr>
              <a:t> Preparation of  </a:t>
            </a:r>
            <a:r>
              <a:rPr lang="en-US" sz="1400" b="1" dirty="0" err="1">
                <a:cs typeface="B Nazanin" panose="00000400000000000000" pitchFamily="2" charset="-78"/>
              </a:rPr>
              <a:t>Alginnare</a:t>
            </a:r>
            <a:r>
              <a:rPr lang="en-US" sz="1400" b="1" dirty="0">
                <a:cs typeface="B Nazanin" panose="00000400000000000000" pitchFamily="2" charset="-78"/>
              </a:rPr>
              <a:t>   -Based Biomaterials and Their Applications in </a:t>
            </a:r>
            <a:r>
              <a:rPr lang="en-US" sz="1400" b="1" dirty="0" err="1">
                <a:cs typeface="B Nazanin" panose="00000400000000000000" pitchFamily="2" charset="-78"/>
              </a:rPr>
              <a:t>Biomedicin</a:t>
            </a:r>
            <a:r>
              <a:rPr lang="en-US" sz="1400" b="1" dirty="0">
                <a:cs typeface="B Nazanin" panose="00000400000000000000" pitchFamily="2" charset="-78"/>
              </a:rPr>
              <a:t> e, 2021</a:t>
            </a:r>
          </a:p>
          <a:p>
            <a:pPr algn="l" rtl="0"/>
            <a:endParaRPr lang="en-US" sz="1400" b="1" dirty="0">
              <a:cs typeface="B Nazanin" panose="00000400000000000000" pitchFamily="2" charset="-78"/>
            </a:endParaRPr>
          </a:p>
          <a:p>
            <a:pPr marL="0" indent="0" algn="l" rtl="0">
              <a:buNone/>
            </a:pPr>
            <a:endParaRPr lang="en-US" sz="1400" b="1" dirty="0">
              <a:cs typeface="B Nazanin" panose="00000400000000000000" pitchFamily="2" charset="-78"/>
            </a:endParaRPr>
          </a:p>
          <a:p>
            <a:pPr algn="l" rtl="0"/>
            <a:endParaRPr lang="fa-IR" sz="1400" b="1" dirty="0">
              <a:cs typeface="B Nazanin" panose="00000400000000000000" pitchFamily="2" charset="-78"/>
            </a:endParaRPr>
          </a:p>
          <a:p>
            <a:endParaRPr lang="fa-IR" sz="1400" b="1" dirty="0">
              <a:cs typeface="B Nazanin" panose="00000400000000000000" pitchFamily="2" charset="-78"/>
            </a:endParaRPr>
          </a:p>
        </p:txBody>
      </p:sp>
      <p:sp>
        <p:nvSpPr>
          <p:cNvPr id="5" name="Rectangle 4"/>
          <p:cNvSpPr/>
          <p:nvPr/>
        </p:nvSpPr>
        <p:spPr>
          <a:xfrm>
            <a:off x="2286000" y="4581128"/>
            <a:ext cx="6400800" cy="369332"/>
          </a:xfrm>
          <a:prstGeom prst="rect">
            <a:avLst/>
          </a:prstGeom>
        </p:spPr>
        <p:txBody>
          <a:bodyPr wrap="square">
            <a:spAutoFit/>
          </a:bodyPr>
          <a:lstStyle/>
          <a:p>
            <a:pPr algn="l" rtl="0"/>
            <a:endParaRPr lang="fa-IR" b="1" dirty="0">
              <a:cs typeface="B Nazanin" panose="00000400000000000000" pitchFamily="2" charset="-78"/>
            </a:endParaRPr>
          </a:p>
        </p:txBody>
      </p:sp>
      <p:sp>
        <p:nvSpPr>
          <p:cNvPr id="6" name="TextBox 5"/>
          <p:cNvSpPr txBox="1"/>
          <p:nvPr/>
        </p:nvSpPr>
        <p:spPr>
          <a:xfrm>
            <a:off x="5162364" y="6335454"/>
            <a:ext cx="648072" cy="369332"/>
          </a:xfrm>
          <a:prstGeom prst="rect">
            <a:avLst/>
          </a:prstGeom>
          <a:noFill/>
        </p:spPr>
        <p:txBody>
          <a:bodyPr wrap="square" rtlCol="1">
            <a:spAutoFit/>
          </a:bodyPr>
          <a:lstStyle/>
          <a:p>
            <a:r>
              <a:rPr lang="en-US" dirty="0"/>
              <a:t>27</a:t>
            </a:r>
            <a:endParaRPr lang="fa-IR" dirty="0"/>
          </a:p>
        </p:txBody>
      </p:sp>
      <p:pic>
        <p:nvPicPr>
          <p:cNvPr id="8" name="Picture 7">
            <a:extLst>
              <a:ext uri="{FF2B5EF4-FFF2-40B4-BE49-F238E27FC236}">
                <a16:creationId xmlns:a16="http://schemas.microsoft.com/office/drawing/2014/main" id="{B33853B1-0235-44DF-A6DD-FA71FB2C1FA5}"/>
              </a:ext>
            </a:extLst>
          </p:cNvPr>
          <p:cNvPicPr>
            <a:picLocks noChangeAspect="1"/>
          </p:cNvPicPr>
          <p:nvPr/>
        </p:nvPicPr>
        <p:blipFill>
          <a:blip r:embed="rId3"/>
          <a:stretch>
            <a:fillRect/>
          </a:stretch>
        </p:blipFill>
        <p:spPr>
          <a:xfrm>
            <a:off x="107504" y="383829"/>
            <a:ext cx="1625848" cy="1625848"/>
          </a:xfrm>
          <a:prstGeom prst="rect">
            <a:avLst/>
          </a:prstGeom>
        </p:spPr>
      </p:pic>
      <p:pic>
        <p:nvPicPr>
          <p:cNvPr id="10" name="Picture 9">
            <a:extLst>
              <a:ext uri="{FF2B5EF4-FFF2-40B4-BE49-F238E27FC236}">
                <a16:creationId xmlns:a16="http://schemas.microsoft.com/office/drawing/2014/main" id="{4DA60E63-6AD5-4AF0-8F78-2E5C5C771EDF}"/>
              </a:ext>
            </a:extLst>
          </p:cNvPr>
          <p:cNvPicPr>
            <a:picLocks noChangeAspect="1"/>
          </p:cNvPicPr>
          <p:nvPr/>
        </p:nvPicPr>
        <p:blipFill>
          <a:blip r:embed="rId4"/>
          <a:stretch>
            <a:fillRect/>
          </a:stretch>
        </p:blipFill>
        <p:spPr>
          <a:xfrm>
            <a:off x="107504" y="3284984"/>
            <a:ext cx="1539923" cy="2376263"/>
          </a:xfrm>
          <a:prstGeom prst="rect">
            <a:avLst/>
          </a:prstGeom>
          <a:ln>
            <a:noFill/>
          </a:ln>
          <a:effectLst>
            <a:softEdge rad="112500"/>
          </a:effectLst>
        </p:spPr>
      </p:pic>
    </p:spTree>
    <p:extLst>
      <p:ext uri="{BB962C8B-B14F-4D97-AF65-F5344CB8AC3E}">
        <p14:creationId xmlns:p14="http://schemas.microsoft.com/office/powerpoint/2010/main" val="268675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5EB7-E2AE-4CD9-BBDB-D12918D95749}"/>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E189CF01-D559-44D8-A141-CE1F08AD62D9}"/>
              </a:ext>
            </a:extLst>
          </p:cNvPr>
          <p:cNvPicPr>
            <a:picLocks noGrp="1" noChangeAspect="1"/>
          </p:cNvPicPr>
          <p:nvPr>
            <p:ph idx="1"/>
          </p:nvPr>
        </p:nvPicPr>
        <p:blipFill>
          <a:blip r:embed="rId2"/>
          <a:stretch>
            <a:fillRect/>
          </a:stretch>
        </p:blipFill>
        <p:spPr>
          <a:xfrm>
            <a:off x="0" y="0"/>
            <a:ext cx="9144000" cy="6840351"/>
          </a:xfrm>
          <a:prstGeom prst="rect">
            <a:avLst/>
          </a:prstGeom>
        </p:spPr>
      </p:pic>
      <p:sp>
        <p:nvSpPr>
          <p:cNvPr id="11" name="TextBox 10">
            <a:extLst>
              <a:ext uri="{FF2B5EF4-FFF2-40B4-BE49-F238E27FC236}">
                <a16:creationId xmlns:a16="http://schemas.microsoft.com/office/drawing/2014/main" id="{1A9DDEDB-1B13-48F4-A361-1316325FAD96}"/>
              </a:ext>
            </a:extLst>
          </p:cNvPr>
          <p:cNvSpPr txBox="1"/>
          <p:nvPr/>
        </p:nvSpPr>
        <p:spPr>
          <a:xfrm>
            <a:off x="971600" y="2204864"/>
            <a:ext cx="6408712" cy="1569660"/>
          </a:xfrm>
          <a:prstGeom prst="rect">
            <a:avLst/>
          </a:prstGeom>
          <a:noFill/>
        </p:spPr>
        <p:txBody>
          <a:bodyPr wrap="square" rtlCol="0">
            <a:spAutoFit/>
          </a:bodyPr>
          <a:lstStyle/>
          <a:p>
            <a:r>
              <a:rPr lang="fa-IR" sz="9600" dirty="0">
                <a:solidFill>
                  <a:srgbClr val="3A5337"/>
                </a:solidFill>
                <a:latin typeface="Akram Iran System" panose="00000400000000000000" pitchFamily="2" charset="0"/>
                <a:cs typeface="Urdu Typesetting" panose="03020402040406030203" pitchFamily="66" charset="-78"/>
              </a:rPr>
              <a:t>سپاس از توجه شما </a:t>
            </a:r>
            <a:endParaRPr lang="en-US" sz="9600" dirty="0">
              <a:solidFill>
                <a:srgbClr val="3A5337"/>
              </a:solidFill>
              <a:latin typeface="Akram Iran System" panose="00000400000000000000" pitchFamily="2" charset="0"/>
              <a:cs typeface="Urdu Typesetting" panose="03020402040406030203" pitchFamily="66" charset="-78"/>
            </a:endParaRPr>
          </a:p>
        </p:txBody>
      </p:sp>
    </p:spTree>
    <p:extLst>
      <p:ext uri="{BB962C8B-B14F-4D97-AF65-F5344CB8AC3E}">
        <p14:creationId xmlns:p14="http://schemas.microsoft.com/office/powerpoint/2010/main" val="360824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52120" y="1484784"/>
            <a:ext cx="3024336" cy="4032448"/>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dirty="0"/>
          </a:p>
        </p:txBody>
      </p:sp>
      <p:sp>
        <p:nvSpPr>
          <p:cNvPr id="5" name="Rounded Rectangle 4"/>
          <p:cNvSpPr/>
          <p:nvPr/>
        </p:nvSpPr>
        <p:spPr>
          <a:xfrm>
            <a:off x="2087724" y="1484784"/>
            <a:ext cx="3024336" cy="4032448"/>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a:p>
        </p:txBody>
      </p:sp>
      <p:sp>
        <p:nvSpPr>
          <p:cNvPr id="6" name="TextBox 5"/>
          <p:cNvSpPr txBox="1"/>
          <p:nvPr/>
        </p:nvSpPr>
        <p:spPr>
          <a:xfrm>
            <a:off x="4283968" y="548680"/>
            <a:ext cx="1656184" cy="584775"/>
          </a:xfrm>
          <a:prstGeom prst="rect">
            <a:avLst/>
          </a:prstGeom>
          <a:noFill/>
        </p:spPr>
        <p:txBody>
          <a:bodyPr wrap="square" rtlCol="1">
            <a:spAutoFit/>
          </a:bodyPr>
          <a:lstStyle/>
          <a:p>
            <a:r>
              <a:rPr lang="fa-IR" sz="3200" dirty="0"/>
              <a:t>فهرست</a:t>
            </a:r>
          </a:p>
        </p:txBody>
      </p:sp>
      <p:sp>
        <p:nvSpPr>
          <p:cNvPr id="7" name="TextBox 6"/>
          <p:cNvSpPr txBox="1"/>
          <p:nvPr/>
        </p:nvSpPr>
        <p:spPr>
          <a:xfrm>
            <a:off x="5652120" y="1988840"/>
            <a:ext cx="3024336" cy="2862322"/>
          </a:xfrm>
          <a:prstGeom prst="rect">
            <a:avLst/>
          </a:prstGeom>
          <a:noFill/>
        </p:spPr>
        <p:txBody>
          <a:bodyPr wrap="square" rtlCol="1">
            <a:spAutoFit/>
          </a:bodyPr>
          <a:lstStyle/>
          <a:p>
            <a:r>
              <a:rPr lang="fa-IR" sz="2000" b="1" dirty="0">
                <a:cs typeface="B Nazanin" panose="00000400000000000000" pitchFamily="2" charset="-78"/>
              </a:rPr>
              <a:t>مقدمه..........................................4</a:t>
            </a:r>
          </a:p>
          <a:p>
            <a:endParaRPr lang="fa-IR" sz="2000" b="1" dirty="0">
              <a:cs typeface="B Nazanin" panose="00000400000000000000" pitchFamily="2" charset="-78"/>
            </a:endParaRPr>
          </a:p>
          <a:p>
            <a:r>
              <a:rPr lang="fa-IR" sz="2000" b="1" dirty="0">
                <a:cs typeface="B Nazanin" panose="00000400000000000000" pitchFamily="2" charset="-78"/>
              </a:rPr>
              <a:t>بیان مسئله.................................5</a:t>
            </a:r>
          </a:p>
          <a:p>
            <a:endParaRPr lang="fa-IR" sz="2000" b="1" dirty="0">
              <a:cs typeface="B Nazanin" panose="00000400000000000000" pitchFamily="2" charset="-78"/>
            </a:endParaRPr>
          </a:p>
          <a:p>
            <a:r>
              <a:rPr lang="fa-IR" sz="2000" b="1" dirty="0">
                <a:cs typeface="B Nazanin" panose="00000400000000000000" pitchFamily="2" charset="-78"/>
              </a:rPr>
              <a:t>ضرورت انجام تحقیق.................6</a:t>
            </a:r>
          </a:p>
          <a:p>
            <a:endParaRPr lang="fa-IR" sz="2000" b="1" dirty="0">
              <a:cs typeface="B Nazanin" panose="00000400000000000000" pitchFamily="2" charset="-78"/>
            </a:endParaRPr>
          </a:p>
          <a:p>
            <a:r>
              <a:rPr lang="fa-IR" sz="2000" b="1" dirty="0">
                <a:cs typeface="B Nazanin" panose="00000400000000000000" pitchFamily="2" charset="-78"/>
              </a:rPr>
              <a:t>اهداف تحقیق.............................7</a:t>
            </a:r>
          </a:p>
          <a:p>
            <a:endParaRPr lang="fa-IR" sz="2000" b="1" dirty="0">
              <a:cs typeface="B Nazanin" panose="00000400000000000000" pitchFamily="2" charset="-78"/>
            </a:endParaRPr>
          </a:p>
          <a:p>
            <a:r>
              <a:rPr lang="fa-IR" sz="2000" b="1" dirty="0">
                <a:cs typeface="B Nazanin" panose="00000400000000000000" pitchFamily="2" charset="-78"/>
              </a:rPr>
              <a:t>سوالات پژوهش.........................8</a:t>
            </a:r>
          </a:p>
        </p:txBody>
      </p:sp>
      <p:sp>
        <p:nvSpPr>
          <p:cNvPr id="8" name="TextBox 7"/>
          <p:cNvSpPr txBox="1"/>
          <p:nvPr/>
        </p:nvSpPr>
        <p:spPr>
          <a:xfrm>
            <a:off x="2051720" y="1895341"/>
            <a:ext cx="3024336" cy="3477875"/>
          </a:xfrm>
          <a:prstGeom prst="rect">
            <a:avLst/>
          </a:prstGeom>
          <a:noFill/>
        </p:spPr>
        <p:txBody>
          <a:bodyPr wrap="square" rtlCol="1">
            <a:spAutoFit/>
          </a:bodyPr>
          <a:lstStyle/>
          <a:p>
            <a:r>
              <a:rPr lang="fa-IR" sz="2000" b="1" dirty="0">
                <a:cs typeface="B Nazanin" panose="00000400000000000000" pitchFamily="2" charset="-78"/>
              </a:rPr>
              <a:t>تعریف کلید واژه ....................... 9                    </a:t>
            </a:r>
          </a:p>
          <a:p>
            <a:endParaRPr lang="fa-IR" sz="2000" b="1" dirty="0">
              <a:cs typeface="B Nazanin" panose="00000400000000000000" pitchFamily="2" charset="-78"/>
            </a:endParaRPr>
          </a:p>
          <a:p>
            <a:r>
              <a:rPr lang="fa-IR" sz="2000" b="1" dirty="0">
                <a:cs typeface="B Nazanin" panose="00000400000000000000" pitchFamily="2" charset="-78"/>
              </a:rPr>
              <a:t>پیشینه تحقیق ......................... 11                  </a:t>
            </a:r>
          </a:p>
          <a:p>
            <a:endParaRPr lang="fa-IR" sz="2000" b="1" dirty="0">
              <a:cs typeface="B Nazanin" panose="00000400000000000000" pitchFamily="2" charset="-78"/>
            </a:endParaRPr>
          </a:p>
          <a:p>
            <a:r>
              <a:rPr lang="fa-IR" sz="2000" b="1" dirty="0">
                <a:cs typeface="B Nazanin" panose="00000400000000000000" pitchFamily="2" charset="-78"/>
              </a:rPr>
              <a:t>روش انجام طرح و فازبندی......13   </a:t>
            </a:r>
          </a:p>
          <a:p>
            <a:endParaRPr lang="fa-IR" sz="2000" b="1" dirty="0">
              <a:cs typeface="B Nazanin" panose="00000400000000000000" pitchFamily="2" charset="-78"/>
            </a:endParaRPr>
          </a:p>
          <a:p>
            <a:r>
              <a:rPr lang="fa-IR" sz="2000" b="1" dirty="0">
                <a:cs typeface="B Nazanin" panose="00000400000000000000" pitchFamily="2" charset="-78"/>
              </a:rPr>
              <a:t>موانع کار....................................17</a:t>
            </a:r>
          </a:p>
          <a:p>
            <a:endParaRPr lang="fa-IR" sz="2000" b="1" dirty="0">
              <a:cs typeface="B Nazanin" panose="00000400000000000000" pitchFamily="2" charset="-78"/>
            </a:endParaRPr>
          </a:p>
          <a:p>
            <a:r>
              <a:rPr lang="fa-IR" sz="2000" b="1" dirty="0">
                <a:cs typeface="B Nazanin" panose="00000400000000000000" pitchFamily="2" charset="-78"/>
              </a:rPr>
              <a:t>پیشنهادات............................... 18</a:t>
            </a:r>
          </a:p>
          <a:p>
            <a:endParaRPr lang="fa-IR" sz="2000" b="1" dirty="0">
              <a:cs typeface="B Nazanin" panose="00000400000000000000" pitchFamily="2" charset="-78"/>
            </a:endParaRPr>
          </a:p>
          <a:p>
            <a:r>
              <a:rPr lang="fa-IR" sz="2000" b="1" dirty="0">
                <a:cs typeface="B Nazanin" panose="00000400000000000000" pitchFamily="2" charset="-78"/>
              </a:rPr>
              <a:t>منابع..........................................19 </a:t>
            </a:r>
          </a:p>
        </p:txBody>
      </p:sp>
    </p:spTree>
    <p:extLst>
      <p:ext uri="{BB962C8B-B14F-4D97-AF65-F5344CB8AC3E}">
        <p14:creationId xmlns:p14="http://schemas.microsoft.com/office/powerpoint/2010/main" val="412581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4588" y="2374487"/>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مقدمه</a:t>
            </a:r>
          </a:p>
        </p:txBody>
      </p:sp>
      <p:sp>
        <p:nvSpPr>
          <p:cNvPr id="11" name="Rounded Rectangle 10">
            <a:hlinkClick r:id="rId3" action="ppaction://hlinksldjump"/>
          </p:cNvPr>
          <p:cNvSpPr/>
          <p:nvPr/>
        </p:nvSpPr>
        <p:spPr>
          <a:xfrm>
            <a:off x="284588" y="2910829"/>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2" name="Rounded Rectangle 11">
            <a:hlinkClick r:id="rId3" action="ppaction://hlinksldjump"/>
          </p:cNvPr>
          <p:cNvSpPr/>
          <p:nvPr/>
        </p:nvSpPr>
        <p:spPr>
          <a:xfrm>
            <a:off x="284588" y="347875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3" name="Rounded Rectangle 12">
            <a:hlinkClick r:id="rId4" action="ppaction://hlinksldjump"/>
          </p:cNvPr>
          <p:cNvSpPr/>
          <p:nvPr/>
        </p:nvSpPr>
        <p:spPr>
          <a:xfrm>
            <a:off x="284588" y="403718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4" name="Rounded Rectangle 13">
            <a:hlinkClick r:id="rId5" action="ppaction://hlinksldjump"/>
          </p:cNvPr>
          <p:cNvSpPr/>
          <p:nvPr/>
        </p:nvSpPr>
        <p:spPr>
          <a:xfrm>
            <a:off x="284588" y="5052169"/>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5" name="Rounded Rectangle 14">
            <a:hlinkClick r:id="rId6" action="ppaction://hlinksldjump"/>
          </p:cNvPr>
          <p:cNvSpPr/>
          <p:nvPr/>
        </p:nvSpPr>
        <p:spPr>
          <a:xfrm>
            <a:off x="297166" y="561060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6" name="TextBox 15"/>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17" name="TextBox 16"/>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20" name="TextBox 19"/>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21" name="TextBox 20"/>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18" name="Rounded Rectangle 17">
            <a:hlinkClick r:id="rId6" action="ppaction://hlinksldjump"/>
          </p:cNvPr>
          <p:cNvSpPr/>
          <p:nvPr/>
        </p:nvSpPr>
        <p:spPr>
          <a:xfrm>
            <a:off x="284588" y="616904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19" name="Rounded Rectangle 18">
            <a:hlinkClick r:id="rId7" action="ppaction://hlinksldjump"/>
          </p:cNvPr>
          <p:cNvSpPr/>
          <p:nvPr/>
        </p:nvSpPr>
        <p:spPr>
          <a:xfrm>
            <a:off x="284588" y="4544677"/>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5" name="Rectangle 4"/>
          <p:cNvSpPr/>
          <p:nvPr/>
        </p:nvSpPr>
        <p:spPr>
          <a:xfrm>
            <a:off x="6732239" y="367651"/>
            <a:ext cx="1976501" cy="685086"/>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a:p>
        </p:txBody>
      </p:sp>
      <p:sp>
        <p:nvSpPr>
          <p:cNvPr id="6" name="TextBox 5"/>
          <p:cNvSpPr txBox="1"/>
          <p:nvPr/>
        </p:nvSpPr>
        <p:spPr>
          <a:xfrm>
            <a:off x="6778674" y="448584"/>
            <a:ext cx="1440160" cy="523220"/>
          </a:xfrm>
          <a:prstGeom prst="rect">
            <a:avLst/>
          </a:prstGeom>
          <a:noFill/>
        </p:spPr>
        <p:txBody>
          <a:bodyPr wrap="square" rtlCol="1">
            <a:spAutoFit/>
          </a:bodyPr>
          <a:lstStyle/>
          <a:p>
            <a:r>
              <a:rPr lang="fa-IR" sz="2800" b="1" dirty="0">
                <a:solidFill>
                  <a:schemeClr val="bg1"/>
                </a:solidFill>
                <a:cs typeface="B Nazanin" panose="00000400000000000000" pitchFamily="2" charset="-78"/>
              </a:rPr>
              <a:t>مقدمه</a:t>
            </a:r>
          </a:p>
        </p:txBody>
      </p:sp>
      <p:sp>
        <p:nvSpPr>
          <p:cNvPr id="7" name="TextBox 6"/>
          <p:cNvSpPr txBox="1"/>
          <p:nvPr/>
        </p:nvSpPr>
        <p:spPr>
          <a:xfrm>
            <a:off x="5076056" y="6284468"/>
            <a:ext cx="720080" cy="369332"/>
          </a:xfrm>
          <a:prstGeom prst="rect">
            <a:avLst/>
          </a:prstGeom>
          <a:noFill/>
        </p:spPr>
        <p:txBody>
          <a:bodyPr wrap="square" rtlCol="1">
            <a:spAutoFit/>
          </a:bodyPr>
          <a:lstStyle/>
          <a:p>
            <a:r>
              <a:rPr lang="en-US" dirty="0"/>
              <a:t>4</a:t>
            </a:r>
            <a:endParaRPr lang="fa-IR" dirty="0"/>
          </a:p>
        </p:txBody>
      </p:sp>
      <p:sp>
        <p:nvSpPr>
          <p:cNvPr id="2" name="TextBox 1"/>
          <p:cNvSpPr txBox="1"/>
          <p:nvPr/>
        </p:nvSpPr>
        <p:spPr>
          <a:xfrm>
            <a:off x="1936415" y="1340768"/>
            <a:ext cx="6772325" cy="3139321"/>
          </a:xfrm>
          <a:prstGeom prst="rect">
            <a:avLst/>
          </a:prstGeom>
          <a:noFill/>
        </p:spPr>
        <p:txBody>
          <a:bodyPr wrap="square" rtlCol="1">
            <a:spAutoFit/>
          </a:bodyPr>
          <a:lstStyle/>
          <a:p>
            <a:r>
              <a:rPr lang="fa-IR" dirty="0">
                <a:cs typeface="B Nazanin" panose="00000400000000000000" pitchFamily="2" charset="-78"/>
              </a:rPr>
              <a:t>گاز هیدروژن سولفید گاز بسیار سمی بی رنگ قابل اشتعال با بوی بسیار ازاردهنده و سنگین تر از هوا می باشد که برای کارکنان ، تجهیزات و محیط زیست پر خطر است. سولفید هیدروژن میتواند سبب انسداد ریه و افزایش خطرات فلبی شود و در 100 </a:t>
            </a:r>
            <a:r>
              <a:rPr lang="en-US" dirty="0">
                <a:cs typeface="B Nazanin" panose="00000400000000000000" pitchFamily="2" charset="-78"/>
              </a:rPr>
              <a:t>   ppm</a:t>
            </a:r>
            <a:r>
              <a:rPr lang="fa-IR" dirty="0">
                <a:cs typeface="B Nazanin" panose="00000400000000000000" pitchFamily="2" charset="-78"/>
              </a:rPr>
              <a:t> مرگ می دهد. برای شناسایی گاز سولفید هیدروژن روش های متعددی وجود دارد که یکی از انها نانو حسگر های نوری اند که ضمن داشتن ساختار ساده از نظر اقتصادی نیز هزینه کمی دارد.بیوسنسور ها بزاری هستند که مبنای انها مواد بیولوژیکی میباشد و در حال حاضر امکان استفاده وسیعی در زمینه های مختلف ایجاد کرده . زیست سگر های گازی در تشخیص مقادیر بیسار کم گازهای سمی و قابل اشتعال دارای کاربرد وسیعی میباشند دراین تحقیق از تکنولوژی جدید مانند بیوتکنولوژی و نانو تکنولوژی استفاده شده که علاوه بر دقت و حساسیت بالا امکان شناسایی انتخاب پذیر برای ماده خاص را ایجاد می </a:t>
            </a:r>
            <a:r>
              <a:rPr lang="fa-IR" dirty="0" err="1">
                <a:cs typeface="B Nazanin" panose="00000400000000000000" pitchFamily="2" charset="-78"/>
              </a:rPr>
              <a:t>کندبر</a:t>
            </a:r>
            <a:r>
              <a:rPr lang="fa-IR" dirty="0">
                <a:cs typeface="B Nazanin" panose="00000400000000000000" pitchFamily="2" charset="-78"/>
              </a:rPr>
              <a:t> این اساس نسبت به ساخت یک بیونانوسنسور با استفاده از نانو ذرات نقره برای شناسایی گاز سولفید هیدروژن اقدام شده است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5720" y="2910439"/>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بیان مساله</a:t>
            </a:r>
          </a:p>
        </p:txBody>
      </p:sp>
      <p:sp>
        <p:nvSpPr>
          <p:cNvPr id="11" name="Rounded Rectangle 10">
            <a:hlinkClick r:id="rId3" action="ppaction://hlinksldjump"/>
          </p:cNvPr>
          <p:cNvSpPr/>
          <p:nvPr/>
        </p:nvSpPr>
        <p:spPr>
          <a:xfrm>
            <a:off x="285720" y="235998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12" name="Rounded Rectangle 11">
            <a:hlinkClick r:id="rId4" action="ppaction://hlinksldjump"/>
          </p:cNvPr>
          <p:cNvSpPr/>
          <p:nvPr/>
        </p:nvSpPr>
        <p:spPr>
          <a:xfrm>
            <a:off x="285720" y="346727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3" name="Rounded Rectangle 12">
            <a:hlinkClick r:id="rId5" action="ppaction://hlinksldjump"/>
          </p:cNvPr>
          <p:cNvSpPr/>
          <p:nvPr/>
        </p:nvSpPr>
        <p:spPr>
          <a:xfrm>
            <a:off x="285720" y="402410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4" name="Rounded Rectangle 13">
            <a:hlinkClick r:id="rId6" action="ppaction://hlinksldjump"/>
          </p:cNvPr>
          <p:cNvSpPr/>
          <p:nvPr/>
        </p:nvSpPr>
        <p:spPr>
          <a:xfrm>
            <a:off x="285720" y="504600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5" name="Rounded Rectangle 14">
            <a:hlinkClick r:id="rId7" action="ppaction://hlinksldjump"/>
          </p:cNvPr>
          <p:cNvSpPr/>
          <p:nvPr/>
        </p:nvSpPr>
        <p:spPr>
          <a:xfrm>
            <a:off x="285720" y="558937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6" name="TextBox 15"/>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17" name="TextBox 16"/>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18" name="TextBox 17"/>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19" name="TextBox 18"/>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3" name="Rectangle 2"/>
          <p:cNvSpPr/>
          <p:nvPr/>
        </p:nvSpPr>
        <p:spPr>
          <a:xfrm>
            <a:off x="2512965" y="5098284"/>
            <a:ext cx="5796136" cy="400110"/>
          </a:xfrm>
          <a:prstGeom prst="rect">
            <a:avLst/>
          </a:prstGeom>
        </p:spPr>
        <p:txBody>
          <a:bodyPr wrap="square">
            <a:spAutoFit/>
          </a:bodyPr>
          <a:lstStyle/>
          <a:p>
            <a:r>
              <a:rPr lang="fa-IR" sz="2000" dirty="0">
                <a:cs typeface="B Nazanin" panose="00000400000000000000" pitchFamily="2" charset="-78"/>
              </a:rPr>
              <a:t> </a:t>
            </a:r>
          </a:p>
        </p:txBody>
      </p:sp>
      <p:sp>
        <p:nvSpPr>
          <p:cNvPr id="4" name="Rectangle 3"/>
          <p:cNvSpPr/>
          <p:nvPr/>
        </p:nvSpPr>
        <p:spPr>
          <a:xfrm>
            <a:off x="2310409" y="3139012"/>
            <a:ext cx="1883849" cy="400110"/>
          </a:xfrm>
          <a:prstGeom prst="rect">
            <a:avLst/>
          </a:prstGeom>
        </p:spPr>
        <p:txBody>
          <a:bodyPr wrap="none">
            <a:spAutoFit/>
          </a:bodyPr>
          <a:lstStyle/>
          <a:p>
            <a:r>
              <a:rPr lang="fa-IR" sz="2000" b="1" dirty="0">
                <a:cs typeface="B Nazanin" panose="00000400000000000000" pitchFamily="2" charset="-78"/>
              </a:rPr>
              <a:t>بیوسنسور میکروبی</a:t>
            </a:r>
          </a:p>
        </p:txBody>
      </p:sp>
      <p:sp>
        <p:nvSpPr>
          <p:cNvPr id="5" name="Rectangle 4"/>
          <p:cNvSpPr/>
          <p:nvPr/>
        </p:nvSpPr>
        <p:spPr>
          <a:xfrm>
            <a:off x="2006329" y="5200247"/>
            <a:ext cx="5927930" cy="400110"/>
          </a:xfrm>
          <a:prstGeom prst="rect">
            <a:avLst/>
          </a:prstGeom>
        </p:spPr>
        <p:txBody>
          <a:bodyPr wrap="square">
            <a:spAutoFit/>
          </a:bodyPr>
          <a:lstStyle/>
          <a:p>
            <a:r>
              <a:rPr lang="fa-IR" sz="2000" b="1" dirty="0">
                <a:cs typeface="B Nazanin" panose="00000400000000000000" pitchFamily="2" charset="-78"/>
              </a:rPr>
              <a:t>تشخیص گاز سولفید هیدروژن با استفاده از نانو ذرات نقره</a:t>
            </a:r>
          </a:p>
        </p:txBody>
      </p:sp>
      <p:sp>
        <p:nvSpPr>
          <p:cNvPr id="7" name="Rectangle 6"/>
          <p:cNvSpPr/>
          <p:nvPr/>
        </p:nvSpPr>
        <p:spPr>
          <a:xfrm>
            <a:off x="2024742" y="1560390"/>
            <a:ext cx="1330214" cy="85725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8" name="TextBox 7"/>
          <p:cNvSpPr txBox="1"/>
          <p:nvPr/>
        </p:nvSpPr>
        <p:spPr>
          <a:xfrm>
            <a:off x="2071907" y="1688011"/>
            <a:ext cx="1008112" cy="461665"/>
          </a:xfrm>
          <a:prstGeom prst="rect">
            <a:avLst/>
          </a:prstGeom>
          <a:noFill/>
        </p:spPr>
        <p:txBody>
          <a:bodyPr wrap="square" rtlCol="1">
            <a:spAutoFit/>
          </a:bodyPr>
          <a:lstStyle/>
          <a:p>
            <a:r>
              <a:rPr lang="fa-IR" sz="2400" b="1" dirty="0">
                <a:cs typeface="B Nazanin" panose="00000400000000000000" pitchFamily="2" charset="-78"/>
              </a:rPr>
              <a:t>مشکل</a:t>
            </a:r>
          </a:p>
        </p:txBody>
      </p:sp>
      <p:sp>
        <p:nvSpPr>
          <p:cNvPr id="9" name="Right Arrow 8"/>
          <p:cNvSpPr/>
          <p:nvPr/>
        </p:nvSpPr>
        <p:spPr>
          <a:xfrm>
            <a:off x="3566983" y="1276017"/>
            <a:ext cx="3024336" cy="1361497"/>
          </a:xfrm>
          <a:prstGeom prst="rightArrow">
            <a:avLst/>
          </a:prstGeom>
          <a:solidFill>
            <a:srgbClr val="6CA872"/>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20" name="Rectangle 19"/>
          <p:cNvSpPr/>
          <p:nvPr/>
        </p:nvSpPr>
        <p:spPr>
          <a:xfrm>
            <a:off x="3436273" y="1664379"/>
            <a:ext cx="3068042" cy="584775"/>
          </a:xfrm>
          <a:prstGeom prst="rect">
            <a:avLst/>
          </a:prstGeom>
        </p:spPr>
        <p:txBody>
          <a:bodyPr wrap="square">
            <a:spAutoFit/>
          </a:bodyPr>
          <a:lstStyle/>
          <a:p>
            <a:pPr algn="ctr"/>
            <a:r>
              <a:rPr lang="fa-IR" sz="1600" b="1" dirty="0">
                <a:cs typeface="B Nazanin" panose="00000400000000000000" pitchFamily="2" charset="-78"/>
              </a:rPr>
              <a:t>تاثیرات مخرب گاز سولفید هیدروژن </a:t>
            </a:r>
          </a:p>
          <a:p>
            <a:pPr algn="ctr"/>
            <a:r>
              <a:rPr lang="fa-IR" sz="1600" b="1" dirty="0">
                <a:cs typeface="B Nazanin" panose="00000400000000000000" pitchFamily="2" charset="-78"/>
              </a:rPr>
              <a:t>بر انسان و محیط</a:t>
            </a:r>
          </a:p>
        </p:txBody>
      </p:sp>
      <p:sp>
        <p:nvSpPr>
          <p:cNvPr id="21" name="Oval 20"/>
          <p:cNvSpPr/>
          <p:nvPr/>
        </p:nvSpPr>
        <p:spPr>
          <a:xfrm>
            <a:off x="7092313" y="2775416"/>
            <a:ext cx="1805818" cy="1360736"/>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22" name="TextBox 21"/>
          <p:cNvSpPr txBox="1"/>
          <p:nvPr/>
        </p:nvSpPr>
        <p:spPr>
          <a:xfrm>
            <a:off x="7215509" y="3193769"/>
            <a:ext cx="1437499" cy="461665"/>
          </a:xfrm>
          <a:prstGeom prst="rect">
            <a:avLst/>
          </a:prstGeom>
          <a:noFill/>
        </p:spPr>
        <p:txBody>
          <a:bodyPr wrap="square" rtlCol="1">
            <a:spAutoFit/>
          </a:bodyPr>
          <a:lstStyle/>
          <a:p>
            <a:pPr algn="ctr"/>
            <a:r>
              <a:rPr lang="fa-IR" sz="2400" b="1" dirty="0">
                <a:solidFill>
                  <a:schemeClr val="bg1"/>
                </a:solidFill>
                <a:cs typeface="B Nazanin" panose="00000400000000000000" pitchFamily="2" charset="-78"/>
              </a:rPr>
              <a:t>راه کار فعلی</a:t>
            </a:r>
          </a:p>
        </p:txBody>
      </p:sp>
      <p:sp>
        <p:nvSpPr>
          <p:cNvPr id="26" name="Right Arrow 25"/>
          <p:cNvSpPr/>
          <p:nvPr/>
        </p:nvSpPr>
        <p:spPr>
          <a:xfrm rot="10800000">
            <a:off x="4317454" y="3236932"/>
            <a:ext cx="2560852" cy="324440"/>
          </a:xfrm>
          <a:prstGeom prst="rightArrow">
            <a:avLst/>
          </a:prstGeom>
          <a:solidFill>
            <a:srgbClr val="99CC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27" name="Flowchart: Terminator 26"/>
          <p:cNvSpPr/>
          <p:nvPr/>
        </p:nvSpPr>
        <p:spPr>
          <a:xfrm>
            <a:off x="4480559" y="4550815"/>
            <a:ext cx="1944216" cy="460592"/>
          </a:xfrm>
          <a:prstGeom prst="flowChartTerminator">
            <a:avLst/>
          </a:prstGeom>
          <a:solidFill>
            <a:srgbClr val="6CA872"/>
          </a:solidFill>
        </p:spPr>
        <p:style>
          <a:lnRef idx="0">
            <a:schemeClr val="accent3"/>
          </a:lnRef>
          <a:fillRef idx="3">
            <a:schemeClr val="accent3"/>
          </a:fillRef>
          <a:effectRef idx="3">
            <a:schemeClr val="accent3"/>
          </a:effectRef>
          <a:fontRef idx="minor">
            <a:schemeClr val="lt1"/>
          </a:fontRef>
        </p:style>
        <p:txBody>
          <a:bodyPr rtlCol="1" anchor="ctr"/>
          <a:lstStyle/>
          <a:p>
            <a:r>
              <a:rPr lang="en-US" b="1" dirty="0">
                <a:cs typeface="B Nazanin" panose="00000400000000000000" pitchFamily="2" charset="-78"/>
              </a:rPr>
              <a:t>         </a:t>
            </a:r>
            <a:r>
              <a:rPr lang="fa-IR" b="1" dirty="0">
                <a:cs typeface="B Nazanin" panose="00000400000000000000" pitchFamily="2" charset="-78"/>
              </a:rPr>
              <a:t>پیشنهاد</a:t>
            </a:r>
            <a:r>
              <a:rPr lang="en-US" b="1" dirty="0">
                <a:cs typeface="B Nazanin" panose="00000400000000000000" pitchFamily="2" charset="-78"/>
              </a:rPr>
              <a:t>     </a:t>
            </a:r>
            <a:endParaRPr lang="fa-IR" b="1" dirty="0">
              <a:cs typeface="B Nazanin" panose="00000400000000000000" pitchFamily="2" charset="-78"/>
            </a:endParaRPr>
          </a:p>
        </p:txBody>
      </p:sp>
      <p:sp>
        <p:nvSpPr>
          <p:cNvPr id="28" name="Rounded Rectangle 27">
            <a:hlinkClick r:id="rId7" action="ppaction://hlinksldjump"/>
          </p:cNvPr>
          <p:cNvSpPr/>
          <p:nvPr/>
        </p:nvSpPr>
        <p:spPr>
          <a:xfrm>
            <a:off x="285720" y="616956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9" name="Rounded Rectangle 28">
            <a:hlinkClick r:id="rId3" action="ppaction://hlinksldjump"/>
          </p:cNvPr>
          <p:cNvSpPr/>
          <p:nvPr/>
        </p:nvSpPr>
        <p:spPr>
          <a:xfrm>
            <a:off x="285720" y="4526003"/>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32" name="Rectangle 31"/>
          <p:cNvSpPr/>
          <p:nvPr/>
        </p:nvSpPr>
        <p:spPr>
          <a:xfrm>
            <a:off x="6809899" y="270510"/>
            <a:ext cx="2088232" cy="800219"/>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a:p>
        </p:txBody>
      </p:sp>
      <p:sp>
        <p:nvSpPr>
          <p:cNvPr id="2" name="TextBox 1"/>
          <p:cNvSpPr txBox="1"/>
          <p:nvPr/>
        </p:nvSpPr>
        <p:spPr>
          <a:xfrm>
            <a:off x="7076578" y="395162"/>
            <a:ext cx="1592382" cy="523220"/>
          </a:xfrm>
          <a:prstGeom prst="rect">
            <a:avLst/>
          </a:prstGeom>
          <a:noFill/>
        </p:spPr>
        <p:txBody>
          <a:bodyPr wrap="square" rtlCol="1">
            <a:spAutoFit/>
          </a:bodyPr>
          <a:lstStyle/>
          <a:p>
            <a:r>
              <a:rPr lang="fa-IR" sz="2800" b="1" dirty="0">
                <a:solidFill>
                  <a:schemeClr val="bg1"/>
                </a:solidFill>
                <a:cs typeface="B Nazanin" panose="00000400000000000000" pitchFamily="2" charset="-78"/>
              </a:rPr>
              <a:t>بیان مسئله </a:t>
            </a:r>
          </a:p>
        </p:txBody>
      </p:sp>
      <p:sp>
        <p:nvSpPr>
          <p:cNvPr id="23" name="TextBox 22"/>
          <p:cNvSpPr txBox="1"/>
          <p:nvPr/>
        </p:nvSpPr>
        <p:spPr>
          <a:xfrm>
            <a:off x="5233785" y="6349619"/>
            <a:ext cx="579738" cy="369332"/>
          </a:xfrm>
          <a:prstGeom prst="rect">
            <a:avLst/>
          </a:prstGeom>
          <a:noFill/>
        </p:spPr>
        <p:txBody>
          <a:bodyPr wrap="square" rtlCol="1">
            <a:spAutoFit/>
          </a:bodyPr>
          <a:lstStyle/>
          <a:p>
            <a:r>
              <a:rPr lang="en-US" dirty="0"/>
              <a:t>5</a:t>
            </a:r>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5720" y="3417987"/>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1" name="Rounded Rectangle 10">
            <a:hlinkClick r:id="rId3" action="ppaction://hlinksldjump"/>
          </p:cNvPr>
          <p:cNvSpPr/>
          <p:nvPr/>
        </p:nvSpPr>
        <p:spPr>
          <a:xfrm>
            <a:off x="306780" y="230137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12" name="Rounded Rectangle 11">
            <a:hlinkClick r:id="rId4" action="ppaction://hlinksldjump"/>
          </p:cNvPr>
          <p:cNvSpPr/>
          <p:nvPr/>
        </p:nvSpPr>
        <p:spPr>
          <a:xfrm>
            <a:off x="285720" y="2832448"/>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مساله</a:t>
            </a:r>
          </a:p>
        </p:txBody>
      </p:sp>
      <p:sp>
        <p:nvSpPr>
          <p:cNvPr id="13" name="Rounded Rectangle 12">
            <a:hlinkClick r:id="rId5" action="ppaction://hlinksldjump"/>
          </p:cNvPr>
          <p:cNvSpPr/>
          <p:nvPr/>
        </p:nvSpPr>
        <p:spPr>
          <a:xfrm>
            <a:off x="285720" y="4005065"/>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4" name="Rounded Rectangle 13">
            <a:hlinkClick r:id="rId6" action="ppaction://hlinksldjump"/>
          </p:cNvPr>
          <p:cNvSpPr/>
          <p:nvPr/>
        </p:nvSpPr>
        <p:spPr>
          <a:xfrm>
            <a:off x="285720" y="506859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15" name="Rounded Rectangle 14">
            <a:hlinkClick r:id="rId7" action="ppaction://hlinksldjump"/>
          </p:cNvPr>
          <p:cNvSpPr/>
          <p:nvPr/>
        </p:nvSpPr>
        <p:spPr>
          <a:xfrm>
            <a:off x="285720" y="564797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6" name="TextBox 15"/>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17" name="TextBox 16"/>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18" name="TextBox 17"/>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19" name="TextBox 18"/>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3" name="Rectangle 2"/>
          <p:cNvSpPr/>
          <p:nvPr/>
        </p:nvSpPr>
        <p:spPr>
          <a:xfrm>
            <a:off x="2266604" y="1383699"/>
            <a:ext cx="6372200" cy="3970318"/>
          </a:xfrm>
          <a:prstGeom prst="rect">
            <a:avLst/>
          </a:prstGeom>
        </p:spPr>
        <p:txBody>
          <a:bodyPr wrap="square">
            <a:spAutoFit/>
          </a:bodyPr>
          <a:lstStyle/>
          <a:p>
            <a:pPr algn="just"/>
            <a:r>
              <a:rPr lang="fa-IR" b="1" dirty="0">
                <a:solidFill>
                  <a:srgbClr val="006600"/>
                </a:solidFill>
                <a:cs typeface="B Nazanin" panose="00000400000000000000" pitchFamily="2" charset="-78"/>
              </a:rPr>
              <a:t>در تعیین غلظت گاز و تشخیص گازهای بدون بو دستگاه بویایی بدن انسان ناتوان است که این ناتوانی باعث ساخت سنسور های خاص شده است. در حال حاضر ابزارهایی همچون حسگر های گاز ، شناساگر و انالیز کننده های گازی برای تشخیص گازها مورد استفاده قرار میگیرند .شناساگر های گاز برای شناسایی حضور یا عدم حضور بکار میروند،در حالی که حسگر ها علاوه بر تشخیص حضور نسبت به افزایش غلظت گاز اعلام خطر می کنند. سنسور هایی که در ابعاد نانومتری ساخته شدند از حساسیت بالایی برخوردارند و عملکرد انتخابی دارند ،ازطرفی برای ابزایش کارایی </a:t>
            </a:r>
            <a:r>
              <a:rPr lang="fa-IR" b="1" dirty="0" err="1">
                <a:solidFill>
                  <a:srgbClr val="006600"/>
                </a:solidFill>
                <a:cs typeface="B Nazanin" panose="00000400000000000000" pitchFamily="2" charset="-78"/>
              </a:rPr>
              <a:t>سنسورها</a:t>
            </a:r>
            <a:r>
              <a:rPr lang="fa-IR" b="1" dirty="0">
                <a:solidFill>
                  <a:srgbClr val="006600"/>
                </a:solidFill>
                <a:cs typeface="B Nazanin" panose="00000400000000000000" pitchFamily="2" charset="-78"/>
              </a:rPr>
              <a:t> در ترکیب انها با نانو مواد به دلیل سطح ویژه بالای نا نو ذراتو خواص الکتروشیمیایی و اپتیکی در سالهای تخیر مورد توجه محققان قرار گرفته است . نانو ذرات نقره بدلیل ظریب جذب مولی بالا جهت انجام این پژوهش مورد توجه قرار گرفته اند،که در این وسیله از روش ساده بدون نیاز به تجهیزات جانبی برای تشخیص گاز استفاده میشود.با توجه به مظالعات انجام شده از این روش می توان برای تشخیص هر ماده ای که دارای گروه عاملی </a:t>
            </a:r>
            <a:r>
              <a:rPr lang="en-US" b="1" dirty="0">
                <a:solidFill>
                  <a:srgbClr val="006600"/>
                </a:solidFill>
                <a:cs typeface="B Nazanin" panose="00000400000000000000" pitchFamily="2" charset="-78"/>
              </a:rPr>
              <a:t>NH2 </a:t>
            </a:r>
            <a:r>
              <a:rPr lang="fa-IR" b="1" dirty="0">
                <a:solidFill>
                  <a:srgbClr val="006600"/>
                </a:solidFill>
                <a:cs typeface="B Nazanin" panose="00000400000000000000" pitchFamily="2" charset="-78"/>
              </a:rPr>
              <a:t> یا </a:t>
            </a:r>
            <a:r>
              <a:rPr lang="en-US" b="1" dirty="0">
                <a:solidFill>
                  <a:srgbClr val="006600"/>
                </a:solidFill>
                <a:cs typeface="B Nazanin" panose="00000400000000000000" pitchFamily="2" charset="-78"/>
              </a:rPr>
              <a:t>SH</a:t>
            </a:r>
            <a:r>
              <a:rPr lang="fa-IR" b="1" dirty="0">
                <a:solidFill>
                  <a:srgbClr val="006600"/>
                </a:solidFill>
                <a:cs typeface="B Nazanin" panose="00000400000000000000" pitchFamily="2" charset="-78"/>
              </a:rPr>
              <a:t> و دارای خاصیت احیا کنندگی است استفاده کرد.    </a:t>
            </a:r>
          </a:p>
        </p:txBody>
      </p:sp>
      <p:sp>
        <p:nvSpPr>
          <p:cNvPr id="20" name="Rounded Rectangle 19">
            <a:hlinkClick r:id="rId7" action="ppaction://hlinksldjump"/>
          </p:cNvPr>
          <p:cNvSpPr/>
          <p:nvPr/>
        </p:nvSpPr>
        <p:spPr>
          <a:xfrm>
            <a:off x="285720" y="616530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1" name="Rounded Rectangle 20">
            <a:hlinkClick r:id="rId3" action="ppaction://hlinksldjump"/>
          </p:cNvPr>
          <p:cNvSpPr/>
          <p:nvPr/>
        </p:nvSpPr>
        <p:spPr>
          <a:xfrm>
            <a:off x="285720" y="456420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22" name="Rectangle 21"/>
          <p:cNvSpPr/>
          <p:nvPr/>
        </p:nvSpPr>
        <p:spPr>
          <a:xfrm>
            <a:off x="6800607" y="357166"/>
            <a:ext cx="2088232" cy="800219"/>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4" name="TextBox 3"/>
          <p:cNvSpPr txBox="1"/>
          <p:nvPr/>
        </p:nvSpPr>
        <p:spPr>
          <a:xfrm>
            <a:off x="6444208" y="526442"/>
            <a:ext cx="2246399" cy="461665"/>
          </a:xfrm>
          <a:prstGeom prst="rect">
            <a:avLst/>
          </a:prstGeom>
          <a:noFill/>
        </p:spPr>
        <p:txBody>
          <a:bodyPr wrap="square" rtlCol="1">
            <a:spAutoFit/>
          </a:bodyPr>
          <a:lstStyle/>
          <a:p>
            <a:r>
              <a:rPr lang="fa-IR" sz="2400" b="1" dirty="0">
                <a:solidFill>
                  <a:schemeClr val="bg1"/>
                </a:solidFill>
                <a:cs typeface="B Nazanin" panose="00000400000000000000" pitchFamily="2" charset="-78"/>
              </a:rPr>
              <a:t>ضرورت تحقیق</a:t>
            </a:r>
            <a:r>
              <a:rPr lang="en-US" sz="2400" b="1" dirty="0">
                <a:solidFill>
                  <a:schemeClr val="bg1"/>
                </a:solidFill>
                <a:cs typeface="B Nazanin" panose="00000400000000000000" pitchFamily="2" charset="-78"/>
              </a:rPr>
              <a:t>    </a:t>
            </a:r>
            <a:endParaRPr lang="fa-IR" sz="2400" b="1" dirty="0">
              <a:solidFill>
                <a:schemeClr val="bg1"/>
              </a:solidFill>
              <a:cs typeface="B Nazanin" panose="00000400000000000000" pitchFamily="2" charset="-78"/>
            </a:endParaRPr>
          </a:p>
        </p:txBody>
      </p:sp>
      <p:sp>
        <p:nvSpPr>
          <p:cNvPr id="5" name="TextBox 4"/>
          <p:cNvSpPr txBox="1"/>
          <p:nvPr/>
        </p:nvSpPr>
        <p:spPr>
          <a:xfrm>
            <a:off x="5292080" y="6409266"/>
            <a:ext cx="572423" cy="369332"/>
          </a:xfrm>
          <a:prstGeom prst="rect">
            <a:avLst/>
          </a:prstGeom>
          <a:noFill/>
        </p:spPr>
        <p:txBody>
          <a:bodyPr wrap="square" rtlCol="1">
            <a:spAutoFit/>
          </a:bodyPr>
          <a:lstStyle/>
          <a:p>
            <a:r>
              <a:rPr lang="en-US" dirty="0"/>
              <a:t>6</a:t>
            </a:r>
            <a:endParaRPr lang="fa-IR" dirty="0"/>
          </a:p>
        </p:txBody>
      </p:sp>
    </p:spTree>
    <p:extLst>
      <p:ext uri="{BB962C8B-B14F-4D97-AF65-F5344CB8AC3E}">
        <p14:creationId xmlns:p14="http://schemas.microsoft.com/office/powerpoint/2010/main" val="182366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285720" y="4096708"/>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31" name="Rounded Rectangle 30">
            <a:hlinkClick r:id="rId3" action="ppaction://hlinksldjump"/>
          </p:cNvPr>
          <p:cNvSpPr/>
          <p:nvPr/>
        </p:nvSpPr>
        <p:spPr>
          <a:xfrm>
            <a:off x="285720" y="2333277"/>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32" name="Rounded Rectangle 31">
            <a:hlinkClick r:id="rId4" action="ppaction://hlinksldjump"/>
          </p:cNvPr>
          <p:cNvSpPr/>
          <p:nvPr/>
        </p:nvSpPr>
        <p:spPr>
          <a:xfrm>
            <a:off x="269270" y="291638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33" name="Rounded Rectangle 32">
            <a:hlinkClick r:id="rId4" action="ppaction://hlinksldjump"/>
          </p:cNvPr>
          <p:cNvSpPr/>
          <p:nvPr/>
        </p:nvSpPr>
        <p:spPr>
          <a:xfrm>
            <a:off x="269270" y="3516298"/>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34" name="Rounded Rectangle 33">
            <a:hlinkClick r:id="rId5" action="ppaction://hlinksldjump"/>
          </p:cNvPr>
          <p:cNvSpPr/>
          <p:nvPr/>
        </p:nvSpPr>
        <p:spPr>
          <a:xfrm>
            <a:off x="269270" y="5141037"/>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سوال و فرضیه</a:t>
            </a:r>
          </a:p>
        </p:txBody>
      </p:sp>
      <p:sp>
        <p:nvSpPr>
          <p:cNvPr id="35" name="Rounded Rectangle 34">
            <a:hlinkClick r:id="rId6" action="ppaction://hlinksldjump"/>
          </p:cNvPr>
          <p:cNvSpPr/>
          <p:nvPr/>
        </p:nvSpPr>
        <p:spPr>
          <a:xfrm>
            <a:off x="269270" y="565127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36" name="TextBox 35"/>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37" name="TextBox 36"/>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4" name="Left Arrow Callout 3"/>
          <p:cNvSpPr/>
          <p:nvPr/>
        </p:nvSpPr>
        <p:spPr>
          <a:xfrm rot="10800000">
            <a:off x="1934017" y="410187"/>
            <a:ext cx="1944216" cy="1437136"/>
          </a:xfrm>
          <a:prstGeom prst="leftArrowCallou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5" name="TextBox 4"/>
          <p:cNvSpPr txBox="1"/>
          <p:nvPr/>
        </p:nvSpPr>
        <p:spPr>
          <a:xfrm>
            <a:off x="1521950" y="772070"/>
            <a:ext cx="1512168" cy="461665"/>
          </a:xfrm>
          <a:prstGeom prst="rect">
            <a:avLst/>
          </a:prstGeom>
          <a:noFill/>
        </p:spPr>
        <p:txBody>
          <a:bodyPr wrap="square" rtlCol="1">
            <a:spAutoFit/>
          </a:bodyPr>
          <a:lstStyle/>
          <a:p>
            <a:r>
              <a:rPr lang="fa-IR" sz="2400" dirty="0">
                <a:latin typeface="Akram Iran System" panose="00000400000000000000" pitchFamily="2" charset="0"/>
                <a:cs typeface="B Nazanin" panose="00000400000000000000" pitchFamily="2" charset="-78"/>
              </a:rPr>
              <a:t>هدف کلی</a:t>
            </a:r>
          </a:p>
        </p:txBody>
      </p:sp>
      <p:sp>
        <p:nvSpPr>
          <p:cNvPr id="6" name="Rectangle 5"/>
          <p:cNvSpPr/>
          <p:nvPr/>
        </p:nvSpPr>
        <p:spPr>
          <a:xfrm>
            <a:off x="3743103" y="916563"/>
            <a:ext cx="3921266" cy="461665"/>
          </a:xfrm>
          <a:prstGeom prst="rect">
            <a:avLst/>
          </a:prstGeom>
        </p:spPr>
        <p:txBody>
          <a:bodyPr wrap="none">
            <a:spAutoFit/>
          </a:bodyPr>
          <a:lstStyle/>
          <a:p>
            <a:r>
              <a:rPr lang="fa-IR" sz="2400" b="1" dirty="0">
                <a:solidFill>
                  <a:srgbClr val="006600"/>
                </a:solidFill>
                <a:cs typeface="B Nazanin" panose="00000400000000000000" pitchFamily="2" charset="-78"/>
              </a:rPr>
              <a:t>سنسور حيات بخش چاه های حفاری</a:t>
            </a:r>
          </a:p>
        </p:txBody>
      </p:sp>
      <p:sp>
        <p:nvSpPr>
          <p:cNvPr id="14" name="Chevron 13"/>
          <p:cNvSpPr/>
          <p:nvPr/>
        </p:nvSpPr>
        <p:spPr>
          <a:xfrm rot="10800000">
            <a:off x="7475900" y="1496062"/>
            <a:ext cx="1440160" cy="928694"/>
          </a:xfrm>
          <a:prstGeom prst="chevron">
            <a:avLst/>
          </a:prstGeom>
        </p:spPr>
        <p:style>
          <a:lnRef idx="1">
            <a:schemeClr val="accent3"/>
          </a:lnRef>
          <a:fillRef idx="2">
            <a:schemeClr val="accent3"/>
          </a:fillRef>
          <a:effectRef idx="1">
            <a:schemeClr val="accent3"/>
          </a:effectRef>
          <a:fontRef idx="minor">
            <a:schemeClr val="dk1"/>
          </a:fontRef>
        </p:style>
        <p:txBody>
          <a:bodyPr rtlCol="1" anchor="ctr"/>
          <a:lstStyle/>
          <a:p>
            <a:endParaRPr lang="fa-IR" b="1" dirty="0">
              <a:cs typeface="B Nazanin" panose="00000400000000000000" pitchFamily="2" charset="-78"/>
            </a:endParaRPr>
          </a:p>
        </p:txBody>
      </p:sp>
      <p:sp>
        <p:nvSpPr>
          <p:cNvPr id="15" name="TextBox 14"/>
          <p:cNvSpPr txBox="1"/>
          <p:nvPr/>
        </p:nvSpPr>
        <p:spPr>
          <a:xfrm>
            <a:off x="7428735" y="1648123"/>
            <a:ext cx="1080120" cy="707886"/>
          </a:xfrm>
          <a:prstGeom prst="rect">
            <a:avLst/>
          </a:prstGeom>
          <a:noFill/>
        </p:spPr>
        <p:txBody>
          <a:bodyPr wrap="square" rtlCol="1">
            <a:spAutoFit/>
          </a:bodyPr>
          <a:lstStyle/>
          <a:p>
            <a:r>
              <a:rPr lang="fa-IR" sz="2000" b="1" dirty="0">
                <a:cs typeface="B Nazanin" panose="00000400000000000000" pitchFamily="2" charset="-78"/>
              </a:rPr>
              <a:t>اهداف جزئی</a:t>
            </a:r>
          </a:p>
        </p:txBody>
      </p:sp>
      <p:sp>
        <p:nvSpPr>
          <p:cNvPr id="16" name="Rectangle 15"/>
          <p:cNvSpPr/>
          <p:nvPr/>
        </p:nvSpPr>
        <p:spPr>
          <a:xfrm>
            <a:off x="-224200" y="2591676"/>
            <a:ext cx="9160362" cy="2123658"/>
          </a:xfrm>
          <a:prstGeom prst="rect">
            <a:avLst/>
          </a:prstGeom>
        </p:spPr>
        <p:txBody>
          <a:bodyPr wrap="square">
            <a:spAutoFit/>
          </a:bodyPr>
          <a:lstStyle/>
          <a:p>
            <a:pPr marL="342900" indent="-342900" algn="just">
              <a:buFont typeface="Wingdings" panose="05000000000000000000" pitchFamily="2" charset="2"/>
              <a:buChar char="v"/>
            </a:pPr>
            <a:r>
              <a:rPr lang="fa-IR" sz="1600" b="1" dirty="0">
                <a:cs typeface="B Nazanin" panose="00000400000000000000" pitchFamily="2" charset="-78"/>
              </a:rPr>
              <a:t>اشنایی با شیوه های اماده سازی باکتری استرپتومیسس جدایه </a:t>
            </a:r>
            <a:r>
              <a:rPr lang="en-US" sz="1600" b="1" dirty="0">
                <a:cs typeface="B Nazanin" panose="00000400000000000000" pitchFamily="2" charset="-78"/>
              </a:rPr>
              <a:t>m67</a:t>
            </a:r>
            <a:endParaRPr lang="fa-IR" sz="1600" b="1" dirty="0">
              <a:cs typeface="B Nazanin" panose="00000400000000000000" pitchFamily="2" charset="-78"/>
            </a:endParaRPr>
          </a:p>
          <a:p>
            <a:pPr marL="342900" indent="-342900" algn="just">
              <a:buFont typeface="Wingdings" panose="05000000000000000000" pitchFamily="2" charset="2"/>
              <a:buChar char="v"/>
            </a:pPr>
            <a:r>
              <a:rPr lang="fa-IR" sz="1600" b="1" dirty="0">
                <a:cs typeface="B Nazanin" panose="00000400000000000000" pitchFamily="2" charset="-78"/>
              </a:rPr>
              <a:t>شناسایی بستر مناسب برای رشد و تغذیه ونگهداری باکتری </a:t>
            </a:r>
          </a:p>
          <a:p>
            <a:pPr marL="342900" indent="-342900" algn="just">
              <a:buFont typeface="Wingdings" panose="05000000000000000000" pitchFamily="2" charset="2"/>
              <a:buChar char="v"/>
            </a:pPr>
            <a:r>
              <a:rPr lang="fa-IR" sz="1600" b="1" dirty="0">
                <a:cs typeface="B Nazanin" panose="00000400000000000000" pitchFamily="2" charset="-78"/>
              </a:rPr>
              <a:t>تولید نانو ذرات نقره توسط باکتری استرپتومیسس جدایه </a:t>
            </a:r>
            <a:r>
              <a:rPr lang="en-US" sz="1600" b="1" dirty="0">
                <a:cs typeface="B Nazanin" panose="00000400000000000000" pitchFamily="2" charset="-78"/>
              </a:rPr>
              <a:t>m67</a:t>
            </a:r>
            <a:endParaRPr lang="fa-IR" sz="1600" b="1" dirty="0">
              <a:cs typeface="B Nazanin" panose="00000400000000000000" pitchFamily="2" charset="-78"/>
            </a:endParaRPr>
          </a:p>
          <a:p>
            <a:pPr marL="342900" indent="-342900" algn="just">
              <a:buFont typeface="Wingdings" panose="05000000000000000000" pitchFamily="2" charset="2"/>
              <a:buChar char="v"/>
            </a:pPr>
            <a:r>
              <a:rPr lang="fa-IR" sz="1600" b="1" dirty="0">
                <a:cs typeface="B Nazanin" panose="00000400000000000000" pitchFamily="2" charset="-78"/>
              </a:rPr>
              <a:t>تهیه گاز سولفید هیدروژن </a:t>
            </a:r>
          </a:p>
          <a:p>
            <a:pPr marL="342900" indent="-342900" algn="just">
              <a:buFont typeface="Wingdings" panose="05000000000000000000" pitchFamily="2" charset="2"/>
              <a:buChar char="v"/>
            </a:pPr>
            <a:r>
              <a:rPr lang="fa-IR" sz="1600" b="1" dirty="0">
                <a:cs typeface="B Nazanin" panose="00000400000000000000" pitchFamily="2" charset="-78"/>
              </a:rPr>
              <a:t>شناسایی و انتخاب سنسور مناسب</a:t>
            </a:r>
          </a:p>
          <a:p>
            <a:pPr marL="342900" indent="-342900" algn="just">
              <a:buFont typeface="Wingdings" panose="05000000000000000000" pitchFamily="2" charset="2"/>
              <a:buChar char="v"/>
            </a:pPr>
            <a:r>
              <a:rPr lang="fa-IR" sz="1600" b="1" dirty="0">
                <a:cs typeface="B Nazanin" panose="00000400000000000000" pitchFamily="2" charset="-78"/>
              </a:rPr>
              <a:t>شناسایی میزان گرانروی با تخلخل بیوکامپوزیت </a:t>
            </a:r>
          </a:p>
          <a:p>
            <a:pPr marL="342900" indent="-342900" algn="just">
              <a:buFont typeface="Wingdings" panose="05000000000000000000" pitchFamily="2" charset="2"/>
              <a:buChar char="v"/>
            </a:pPr>
            <a:r>
              <a:rPr lang="fa-IR" sz="1600" b="1" dirty="0">
                <a:cs typeface="B Nazanin" panose="00000400000000000000" pitchFamily="2" charset="-78"/>
              </a:rPr>
              <a:t>شناسایی ننانو ذرات نقره با استفاده از اسکتروفوتومتر</a:t>
            </a:r>
          </a:p>
          <a:p>
            <a:pPr marL="342900" indent="-342900" algn="just">
              <a:buFont typeface="Wingdings" panose="05000000000000000000" pitchFamily="2" charset="2"/>
              <a:buChar char="v"/>
            </a:pPr>
            <a:r>
              <a:rPr lang="fa-IR" sz="1600" b="1" dirty="0">
                <a:cs typeface="B Nazanin" panose="00000400000000000000" pitchFamily="2" charset="-78"/>
              </a:rPr>
              <a:t>تشخیص گاز سولفید هیدروژن با استفاده از ذرات نقره </a:t>
            </a:r>
          </a:p>
        </p:txBody>
      </p:sp>
      <p:sp>
        <p:nvSpPr>
          <p:cNvPr id="38" name="Chevron 37"/>
          <p:cNvSpPr/>
          <p:nvPr/>
        </p:nvSpPr>
        <p:spPr>
          <a:xfrm>
            <a:off x="1934017" y="4613340"/>
            <a:ext cx="1440160" cy="928694"/>
          </a:xfrm>
          <a:prstGeom prst="chevron">
            <a:avLst/>
          </a:prstGeom>
        </p:spPr>
        <p:style>
          <a:lnRef idx="1">
            <a:schemeClr val="accent3"/>
          </a:lnRef>
          <a:fillRef idx="2">
            <a:schemeClr val="accent3"/>
          </a:fillRef>
          <a:effectRef idx="1">
            <a:schemeClr val="accent3"/>
          </a:effectRef>
          <a:fontRef idx="minor">
            <a:schemeClr val="dk1"/>
          </a:fontRef>
        </p:style>
        <p:txBody>
          <a:bodyPr rtlCol="1" anchor="ctr"/>
          <a:lstStyle/>
          <a:p>
            <a:endParaRPr lang="fa-IR" b="1" dirty="0">
              <a:cs typeface="B Nazanin" panose="00000400000000000000" pitchFamily="2" charset="-78"/>
            </a:endParaRPr>
          </a:p>
        </p:txBody>
      </p:sp>
      <p:sp>
        <p:nvSpPr>
          <p:cNvPr id="19" name="TextBox 18"/>
          <p:cNvSpPr txBox="1"/>
          <p:nvPr/>
        </p:nvSpPr>
        <p:spPr>
          <a:xfrm>
            <a:off x="1367643" y="4724481"/>
            <a:ext cx="1728192" cy="707886"/>
          </a:xfrm>
          <a:prstGeom prst="rect">
            <a:avLst/>
          </a:prstGeom>
          <a:noFill/>
        </p:spPr>
        <p:txBody>
          <a:bodyPr wrap="square" rtlCol="1">
            <a:spAutoFit/>
          </a:bodyPr>
          <a:lstStyle/>
          <a:p>
            <a:r>
              <a:rPr lang="fa-IR" sz="2000" b="1" dirty="0">
                <a:cs typeface="B Nazanin" panose="00000400000000000000" pitchFamily="2" charset="-78"/>
              </a:rPr>
              <a:t>اهداف  </a:t>
            </a:r>
          </a:p>
          <a:p>
            <a:r>
              <a:rPr lang="fa-IR" sz="2000" b="1" dirty="0">
                <a:cs typeface="B Nazanin" panose="00000400000000000000" pitchFamily="2" charset="-78"/>
              </a:rPr>
              <a:t>کاربردی</a:t>
            </a:r>
          </a:p>
        </p:txBody>
      </p:sp>
      <p:sp>
        <p:nvSpPr>
          <p:cNvPr id="20" name="Rectangle 19"/>
          <p:cNvSpPr/>
          <p:nvPr/>
        </p:nvSpPr>
        <p:spPr>
          <a:xfrm>
            <a:off x="3360392" y="5049174"/>
            <a:ext cx="5564923" cy="1323439"/>
          </a:xfrm>
          <a:prstGeom prst="rect">
            <a:avLst/>
          </a:prstGeom>
        </p:spPr>
        <p:txBody>
          <a:bodyPr wrap="square">
            <a:spAutoFit/>
          </a:bodyPr>
          <a:lstStyle/>
          <a:p>
            <a:pPr marL="285750" indent="-285750">
              <a:buFont typeface="Wingdings" panose="05000000000000000000" pitchFamily="2" charset="2"/>
              <a:buChar char="Ø"/>
            </a:pPr>
            <a:r>
              <a:rPr lang="fa-IR" sz="1600" b="1" dirty="0">
                <a:solidFill>
                  <a:srgbClr val="006600"/>
                </a:solidFill>
                <a:cs typeface="B Nazanin" panose="00000400000000000000" pitchFamily="2" charset="-78"/>
              </a:rPr>
              <a:t>با توجه به سایز کوچک حسگر زیستی در کنار حساسیت بالا و سرعت پاسخ دهی و بهره گیری از تکنولوژی نانو و استفاده اسان قیمت مناسب در مقایسه با سایر تجهیزات </a:t>
            </a:r>
            <a:r>
              <a:rPr lang="en-US" sz="1600" b="1" dirty="0">
                <a:solidFill>
                  <a:srgbClr val="006600"/>
                </a:solidFill>
                <a:cs typeface="B Nazanin" panose="00000400000000000000" pitchFamily="2" charset="-78"/>
              </a:rPr>
              <a:t>H2S</a:t>
            </a:r>
            <a:r>
              <a:rPr lang="fa-IR" sz="1600" b="1" dirty="0">
                <a:solidFill>
                  <a:srgbClr val="006600"/>
                </a:solidFill>
                <a:cs typeface="B Nazanin" panose="00000400000000000000" pitchFamily="2" charset="-78"/>
              </a:rPr>
              <a:t> گیری جانمایی شود.</a:t>
            </a:r>
          </a:p>
          <a:p>
            <a:pPr marL="285750" indent="-285750">
              <a:buFont typeface="Wingdings" panose="05000000000000000000" pitchFamily="2" charset="2"/>
              <a:buChar char="Ø"/>
            </a:pPr>
            <a:r>
              <a:rPr lang="fa-IR" sz="1600" b="1" dirty="0">
                <a:solidFill>
                  <a:srgbClr val="006600"/>
                </a:solidFill>
                <a:cs typeface="B Nazanin" panose="00000400000000000000" pitchFamily="2" charset="-78"/>
              </a:rPr>
              <a:t>ارائه به عنوان وسایل ایمنی کار برای کارگران به منظور کسب درآمد و بهبود چرخه اقتصادی</a:t>
            </a:r>
          </a:p>
        </p:txBody>
      </p:sp>
      <p:sp>
        <p:nvSpPr>
          <p:cNvPr id="39" name="TextBox 38"/>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40" name="TextBox 39"/>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21" name="Rounded Rectangle 20">
            <a:hlinkClick r:id="rId6" action="ppaction://hlinksldjump"/>
          </p:cNvPr>
          <p:cNvSpPr/>
          <p:nvPr/>
        </p:nvSpPr>
        <p:spPr>
          <a:xfrm>
            <a:off x="269270" y="6231909"/>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2" name="Rounded Rectangle 21">
            <a:hlinkClick r:id="rId3" action="ppaction://hlinksldjump"/>
          </p:cNvPr>
          <p:cNvSpPr/>
          <p:nvPr/>
        </p:nvSpPr>
        <p:spPr>
          <a:xfrm>
            <a:off x="285720" y="458919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23" name="Rectangle 22"/>
          <p:cNvSpPr/>
          <p:nvPr/>
        </p:nvSpPr>
        <p:spPr>
          <a:xfrm>
            <a:off x="6597890" y="155117"/>
            <a:ext cx="2029727" cy="68012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 name="TextBox 1"/>
          <p:cNvSpPr txBox="1"/>
          <p:nvPr/>
        </p:nvSpPr>
        <p:spPr>
          <a:xfrm>
            <a:off x="7020273" y="321439"/>
            <a:ext cx="1184962" cy="523220"/>
          </a:xfrm>
          <a:prstGeom prst="rect">
            <a:avLst/>
          </a:prstGeom>
          <a:noFill/>
        </p:spPr>
        <p:txBody>
          <a:bodyPr wrap="square" rtlCol="1">
            <a:spAutoFit/>
          </a:bodyPr>
          <a:lstStyle/>
          <a:p>
            <a:r>
              <a:rPr lang="fa-IR" sz="2800" b="1" dirty="0">
                <a:solidFill>
                  <a:schemeClr val="bg1"/>
                </a:solidFill>
                <a:cs typeface="B Nazanin" panose="00000400000000000000" pitchFamily="2" charset="-78"/>
              </a:rPr>
              <a:t>اهداف</a:t>
            </a:r>
          </a:p>
        </p:txBody>
      </p:sp>
      <p:sp>
        <p:nvSpPr>
          <p:cNvPr id="3" name="TextBox 2"/>
          <p:cNvSpPr txBox="1"/>
          <p:nvPr/>
        </p:nvSpPr>
        <p:spPr>
          <a:xfrm>
            <a:off x="5508104" y="6367441"/>
            <a:ext cx="383355" cy="369332"/>
          </a:xfrm>
          <a:prstGeom prst="rect">
            <a:avLst/>
          </a:prstGeom>
          <a:noFill/>
        </p:spPr>
        <p:txBody>
          <a:bodyPr wrap="square" rtlCol="1">
            <a:spAutoFit/>
          </a:bodyPr>
          <a:lstStyle/>
          <a:p>
            <a:r>
              <a:rPr lang="en-US" dirty="0"/>
              <a:t>7</a:t>
            </a:r>
            <a:endParaRPr lang="fa-I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9688" y="4514960"/>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سوالات و فرضیات</a:t>
            </a:r>
          </a:p>
        </p:txBody>
      </p:sp>
      <p:sp>
        <p:nvSpPr>
          <p:cNvPr id="11" name="Rounded Rectangle 10">
            <a:hlinkClick r:id="rId3" action="ppaction://hlinksldjump"/>
          </p:cNvPr>
          <p:cNvSpPr/>
          <p:nvPr/>
        </p:nvSpPr>
        <p:spPr>
          <a:xfrm>
            <a:off x="279688" y="2288948"/>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12" name="Rounded Rectangle 11">
            <a:hlinkClick r:id="rId4" action="ppaction://hlinksldjump"/>
          </p:cNvPr>
          <p:cNvSpPr/>
          <p:nvPr/>
        </p:nvSpPr>
        <p:spPr>
          <a:xfrm>
            <a:off x="280411" y="2849688"/>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3" name="Rounded Rectangle 12">
            <a:hlinkClick r:id="rId4" action="ppaction://hlinksldjump"/>
          </p:cNvPr>
          <p:cNvSpPr/>
          <p:nvPr/>
        </p:nvSpPr>
        <p:spPr>
          <a:xfrm>
            <a:off x="279688" y="343939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4" name="Rounded Rectangle 13">
            <a:hlinkClick r:id="rId5" action="ppaction://hlinksldjump"/>
          </p:cNvPr>
          <p:cNvSpPr/>
          <p:nvPr/>
        </p:nvSpPr>
        <p:spPr>
          <a:xfrm>
            <a:off x="290039" y="400672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طرح</a:t>
            </a:r>
          </a:p>
        </p:txBody>
      </p:sp>
      <p:sp>
        <p:nvSpPr>
          <p:cNvPr id="15" name="Rounded Rectangle 14">
            <a:hlinkClick r:id="rId6" action="ppaction://hlinksldjump"/>
          </p:cNvPr>
          <p:cNvSpPr/>
          <p:nvPr/>
        </p:nvSpPr>
        <p:spPr>
          <a:xfrm>
            <a:off x="279688" y="5100600"/>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6" name="TextBox 15"/>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17" name="TextBox 16"/>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4" name="Rectangle 3"/>
          <p:cNvSpPr/>
          <p:nvPr/>
        </p:nvSpPr>
        <p:spPr>
          <a:xfrm>
            <a:off x="1715880" y="3970903"/>
            <a:ext cx="1277915" cy="3770263"/>
          </a:xfrm>
          <a:prstGeom prst="rect">
            <a:avLst/>
          </a:prstGeom>
        </p:spPr>
        <p:txBody>
          <a:bodyPr wrap="none">
            <a:spAutoFit/>
          </a:bodyPr>
          <a:lstStyle/>
          <a:p>
            <a:r>
              <a:rPr lang="fa-IR" sz="23900" dirty="0">
                <a:solidFill>
                  <a:srgbClr val="C00000"/>
                </a:solidFill>
              </a:rPr>
              <a:t>؟</a:t>
            </a:r>
          </a:p>
        </p:txBody>
      </p:sp>
      <p:sp>
        <p:nvSpPr>
          <p:cNvPr id="6" name="Rectangle 5"/>
          <p:cNvSpPr/>
          <p:nvPr/>
        </p:nvSpPr>
        <p:spPr>
          <a:xfrm>
            <a:off x="1758726" y="1214122"/>
            <a:ext cx="7242431" cy="3477875"/>
          </a:xfrm>
          <a:prstGeom prst="rect">
            <a:avLst/>
          </a:prstGeom>
        </p:spPr>
        <p:txBody>
          <a:bodyPr wrap="square">
            <a:spAutoFit/>
          </a:bodyPr>
          <a:lstStyle/>
          <a:p>
            <a:endParaRPr lang="fa-IR" sz="2000" b="1" dirty="0">
              <a:cs typeface="B Nazanin" panose="00000400000000000000" pitchFamily="2" charset="-78"/>
            </a:endParaRPr>
          </a:p>
          <a:p>
            <a:r>
              <a:rPr lang="fa-IR" sz="2000" b="1" dirty="0">
                <a:cs typeface="B Nazanin" panose="00000400000000000000" pitchFamily="2" charset="-78"/>
              </a:rPr>
              <a:t>1) بستر مناسب و بهینه برای رشد باکتری استرپتومیسس جدایه </a:t>
            </a:r>
            <a:r>
              <a:rPr lang="en-US" sz="2000" b="1" dirty="0">
                <a:cs typeface="B Nazanin" panose="00000400000000000000" pitchFamily="2" charset="-78"/>
              </a:rPr>
              <a:t>M67 </a:t>
            </a:r>
            <a:r>
              <a:rPr lang="fa-IR" sz="2000" b="1" dirty="0">
                <a:cs typeface="B Nazanin" panose="00000400000000000000" pitchFamily="2" charset="-78"/>
              </a:rPr>
              <a:t> چیست؟</a:t>
            </a:r>
          </a:p>
          <a:p>
            <a:endParaRPr lang="fa-IR" sz="2000" b="1" dirty="0">
              <a:cs typeface="B Nazanin" panose="00000400000000000000" pitchFamily="2" charset="-78"/>
            </a:endParaRPr>
          </a:p>
          <a:p>
            <a:r>
              <a:rPr lang="fa-IR" sz="2000" b="1" dirty="0">
                <a:cs typeface="B Nazanin" panose="00000400000000000000" pitchFamily="2" charset="-78"/>
              </a:rPr>
              <a:t>2) تغییرات غلظت مناسب گاز سولفید هیدروژن بر سنسور چه تاثیری داشته است؟ </a:t>
            </a:r>
          </a:p>
          <a:p>
            <a:endParaRPr lang="fa-IR" sz="2000" b="1" dirty="0">
              <a:cs typeface="B Nazanin" panose="00000400000000000000" pitchFamily="2" charset="-78"/>
            </a:endParaRPr>
          </a:p>
          <a:p>
            <a:r>
              <a:rPr lang="fa-IR" sz="2000" b="1" dirty="0">
                <a:cs typeface="B Nazanin" panose="00000400000000000000" pitchFamily="2" charset="-78"/>
              </a:rPr>
              <a:t>3) سنسور مورد  استفاده چقدر کارامد تر از سایر سنسور های موجود است؟</a:t>
            </a:r>
          </a:p>
          <a:p>
            <a:endParaRPr lang="fa-IR" sz="2000" b="1" dirty="0">
              <a:cs typeface="B Nazanin" panose="00000400000000000000" pitchFamily="2" charset="-78"/>
            </a:endParaRPr>
          </a:p>
          <a:p>
            <a:r>
              <a:rPr lang="fa-IR" sz="2000" b="1" dirty="0">
                <a:cs typeface="B Nazanin" panose="00000400000000000000" pitchFamily="2" charset="-78"/>
              </a:rPr>
              <a:t>4) آیا از این روش می توان در محیط های الوده به سولفید هیدروژن استفاده کرد؟</a:t>
            </a:r>
          </a:p>
          <a:p>
            <a:endParaRPr lang="fa-IR" sz="2000" b="1" dirty="0">
              <a:cs typeface="B Nazanin" panose="00000400000000000000" pitchFamily="2" charset="-78"/>
            </a:endParaRPr>
          </a:p>
          <a:p>
            <a:r>
              <a:rPr lang="fa-IR" sz="2000" b="1" dirty="0">
                <a:cs typeface="B Nazanin" panose="00000400000000000000" pitchFamily="2" charset="-78"/>
              </a:rPr>
              <a:t>5) میزان تغییرات رنگ در سنسور آیا میتواند نشان گر تغییرات غلظت گاز سولفید       هیدروژن باشد ؟</a:t>
            </a:r>
          </a:p>
        </p:txBody>
      </p:sp>
      <p:sp>
        <p:nvSpPr>
          <p:cNvPr id="18" name="TextBox 17"/>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19" name="TextBox 18"/>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20" name="Rounded Rectangle 19">
            <a:hlinkClick r:id="rId6" action="ppaction://hlinksldjump"/>
          </p:cNvPr>
          <p:cNvSpPr/>
          <p:nvPr/>
        </p:nvSpPr>
        <p:spPr>
          <a:xfrm>
            <a:off x="279688" y="5666186"/>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1" name="Rounded Rectangle 20">
            <a:hlinkClick r:id="rId3" action="ppaction://hlinksldjump"/>
          </p:cNvPr>
          <p:cNvSpPr/>
          <p:nvPr/>
        </p:nvSpPr>
        <p:spPr>
          <a:xfrm>
            <a:off x="279688" y="6231772"/>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22" name="Rectangle 21"/>
          <p:cNvSpPr/>
          <p:nvPr/>
        </p:nvSpPr>
        <p:spPr>
          <a:xfrm>
            <a:off x="6455960" y="295609"/>
            <a:ext cx="2439498" cy="800219"/>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 name="TextBox 1"/>
          <p:cNvSpPr txBox="1"/>
          <p:nvPr/>
        </p:nvSpPr>
        <p:spPr>
          <a:xfrm>
            <a:off x="6423074" y="464887"/>
            <a:ext cx="2304256" cy="461665"/>
          </a:xfrm>
          <a:prstGeom prst="rect">
            <a:avLst/>
          </a:prstGeom>
          <a:noFill/>
        </p:spPr>
        <p:txBody>
          <a:bodyPr wrap="square" rtlCol="1">
            <a:spAutoFit/>
          </a:bodyPr>
          <a:lstStyle/>
          <a:p>
            <a:r>
              <a:rPr lang="fa-IR" sz="2400" b="1" dirty="0">
                <a:solidFill>
                  <a:schemeClr val="bg1"/>
                </a:solidFill>
                <a:cs typeface="B Nazanin" panose="00000400000000000000" pitchFamily="2" charset="-78"/>
              </a:rPr>
              <a:t>سوالات و فرضیات</a:t>
            </a:r>
          </a:p>
        </p:txBody>
      </p:sp>
      <p:sp>
        <p:nvSpPr>
          <p:cNvPr id="3" name="TextBox 2"/>
          <p:cNvSpPr txBox="1"/>
          <p:nvPr/>
        </p:nvSpPr>
        <p:spPr>
          <a:xfrm>
            <a:off x="5254553" y="6291068"/>
            <a:ext cx="495282" cy="369332"/>
          </a:xfrm>
          <a:prstGeom prst="rect">
            <a:avLst/>
          </a:prstGeom>
          <a:noFill/>
        </p:spPr>
        <p:txBody>
          <a:bodyPr wrap="square" rtlCol="1">
            <a:spAutoFit/>
          </a:bodyPr>
          <a:lstStyle/>
          <a:p>
            <a:r>
              <a:rPr lang="en-US" dirty="0"/>
              <a:t>8</a:t>
            </a:r>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33982" y="5644707"/>
            <a:ext cx="1214446" cy="4286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Behnam " pitchFamily="2" charset="-78"/>
              </a:rPr>
              <a:t>تعریف واژه</a:t>
            </a:r>
          </a:p>
        </p:txBody>
      </p:sp>
      <p:sp>
        <p:nvSpPr>
          <p:cNvPr id="11" name="Rounded Rectangle 10">
            <a:hlinkClick r:id="rId3" action="ppaction://hlinksldjump"/>
          </p:cNvPr>
          <p:cNvSpPr/>
          <p:nvPr/>
        </p:nvSpPr>
        <p:spPr>
          <a:xfrm>
            <a:off x="232378" y="236807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مقدمه</a:t>
            </a:r>
          </a:p>
        </p:txBody>
      </p:sp>
      <p:sp>
        <p:nvSpPr>
          <p:cNvPr id="12" name="Rounded Rectangle 11">
            <a:hlinkClick r:id="rId4" action="ppaction://hlinksldjump"/>
          </p:cNvPr>
          <p:cNvSpPr/>
          <p:nvPr/>
        </p:nvSpPr>
        <p:spPr>
          <a:xfrm>
            <a:off x="232378" y="293668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بیان مسئله</a:t>
            </a:r>
          </a:p>
        </p:txBody>
      </p:sp>
      <p:sp>
        <p:nvSpPr>
          <p:cNvPr id="13" name="Rounded Rectangle 12">
            <a:hlinkClick r:id="rId4" action="ppaction://hlinksldjump"/>
          </p:cNvPr>
          <p:cNvSpPr/>
          <p:nvPr/>
        </p:nvSpPr>
        <p:spPr>
          <a:xfrm>
            <a:off x="217392" y="350529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ضرورت تحقیق</a:t>
            </a:r>
          </a:p>
        </p:txBody>
      </p:sp>
      <p:sp>
        <p:nvSpPr>
          <p:cNvPr id="14" name="Rounded Rectangle 13">
            <a:hlinkClick r:id="rId5" action="ppaction://hlinksldjump"/>
          </p:cNvPr>
          <p:cNvSpPr/>
          <p:nvPr/>
        </p:nvSpPr>
        <p:spPr>
          <a:xfrm>
            <a:off x="232378" y="4051743"/>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اهداف تحقیق</a:t>
            </a:r>
          </a:p>
        </p:txBody>
      </p:sp>
      <p:sp>
        <p:nvSpPr>
          <p:cNvPr id="15" name="Rounded Rectangle 14">
            <a:hlinkClick r:id="rId6" action="ppaction://hlinksldjump"/>
          </p:cNvPr>
          <p:cNvSpPr/>
          <p:nvPr/>
        </p:nvSpPr>
        <p:spPr>
          <a:xfrm>
            <a:off x="232378" y="510363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پرسش و فرضیات</a:t>
            </a:r>
          </a:p>
        </p:txBody>
      </p:sp>
      <p:sp>
        <p:nvSpPr>
          <p:cNvPr id="16" name="TextBox 15"/>
          <p:cNvSpPr txBox="1"/>
          <p:nvPr/>
        </p:nvSpPr>
        <p:spPr>
          <a:xfrm>
            <a:off x="142844" y="357166"/>
            <a:ext cx="1500198" cy="338554"/>
          </a:xfrm>
          <a:prstGeom prst="rect">
            <a:avLst/>
          </a:prstGeom>
          <a:noFill/>
        </p:spPr>
        <p:txBody>
          <a:bodyPr wrap="square" rtlCol="1">
            <a:spAutoFit/>
          </a:bodyPr>
          <a:lstStyle/>
          <a:p>
            <a:pPr algn="ctr"/>
            <a:r>
              <a:rPr lang="fa-IR" sz="1600" dirty="0">
                <a:solidFill>
                  <a:schemeClr val="bg1"/>
                </a:solidFill>
                <a:cs typeface="B Behnam " pitchFamily="2" charset="-78"/>
              </a:rPr>
              <a:t>موضوع پایان نامه :</a:t>
            </a:r>
          </a:p>
        </p:txBody>
      </p:sp>
      <p:sp>
        <p:nvSpPr>
          <p:cNvPr id="17" name="TextBox 16"/>
          <p:cNvSpPr txBox="1"/>
          <p:nvPr/>
        </p:nvSpPr>
        <p:spPr>
          <a:xfrm>
            <a:off x="142844" y="1214422"/>
            <a:ext cx="1500198" cy="338554"/>
          </a:xfrm>
          <a:prstGeom prst="rect">
            <a:avLst/>
          </a:prstGeom>
          <a:noFill/>
        </p:spPr>
        <p:txBody>
          <a:bodyPr wrap="square" rtlCol="1">
            <a:spAutoFit/>
          </a:bodyPr>
          <a:lstStyle/>
          <a:p>
            <a:pPr algn="ctr"/>
            <a:r>
              <a:rPr lang="fa-IR" sz="1600" dirty="0">
                <a:cs typeface="B Behnam " pitchFamily="2" charset="-78"/>
              </a:rPr>
              <a:t>تهیه شده توسط :</a:t>
            </a:r>
          </a:p>
        </p:txBody>
      </p:sp>
      <p:sp>
        <p:nvSpPr>
          <p:cNvPr id="18" name="TextBox 17"/>
          <p:cNvSpPr txBox="1"/>
          <p:nvPr/>
        </p:nvSpPr>
        <p:spPr>
          <a:xfrm>
            <a:off x="285720" y="695720"/>
            <a:ext cx="1261611" cy="461665"/>
          </a:xfrm>
          <a:prstGeom prst="rect">
            <a:avLst/>
          </a:prstGeom>
          <a:noFill/>
        </p:spPr>
        <p:txBody>
          <a:bodyPr wrap="square" rtlCol="1">
            <a:spAutoFit/>
          </a:bodyPr>
          <a:lstStyle/>
          <a:p>
            <a:r>
              <a:rPr lang="fa-IR" sz="1200" dirty="0"/>
              <a:t>سنسور حیات بخش چاه ها ی حفاری </a:t>
            </a:r>
          </a:p>
        </p:txBody>
      </p:sp>
      <p:sp>
        <p:nvSpPr>
          <p:cNvPr id="19" name="TextBox 18"/>
          <p:cNvSpPr txBox="1"/>
          <p:nvPr/>
        </p:nvSpPr>
        <p:spPr>
          <a:xfrm>
            <a:off x="285720" y="1571612"/>
            <a:ext cx="1261611" cy="461665"/>
          </a:xfrm>
          <a:prstGeom prst="rect">
            <a:avLst/>
          </a:prstGeom>
          <a:noFill/>
        </p:spPr>
        <p:txBody>
          <a:bodyPr wrap="square" rtlCol="1">
            <a:spAutoFit/>
          </a:bodyPr>
          <a:lstStyle/>
          <a:p>
            <a:r>
              <a:rPr lang="fa-IR" sz="1200" dirty="0"/>
              <a:t>نیکا صوری </a:t>
            </a:r>
          </a:p>
          <a:p>
            <a:r>
              <a:rPr lang="fa-IR" sz="1200" dirty="0"/>
              <a:t>مائده عباس زاده </a:t>
            </a:r>
          </a:p>
        </p:txBody>
      </p:sp>
      <p:sp>
        <p:nvSpPr>
          <p:cNvPr id="2" name="Snip Diagonal Corner Rectangle 1"/>
          <p:cNvSpPr/>
          <p:nvPr/>
        </p:nvSpPr>
        <p:spPr>
          <a:xfrm rot="10800000">
            <a:off x="6584411" y="1789268"/>
            <a:ext cx="2160240" cy="737750"/>
          </a:xfrm>
          <a:prstGeom prst="snip2DiagRect">
            <a:avLst/>
          </a:prstGeom>
          <a:solidFill>
            <a:srgbClr val="51BB7C"/>
          </a:solidFill>
          <a:ln>
            <a:solidFill>
              <a:srgbClr val="46B487"/>
            </a:solidFill>
          </a:ln>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3" name="TextBox 2"/>
          <p:cNvSpPr txBox="1"/>
          <p:nvPr/>
        </p:nvSpPr>
        <p:spPr>
          <a:xfrm>
            <a:off x="6300192" y="1944186"/>
            <a:ext cx="2111935" cy="400110"/>
          </a:xfrm>
          <a:prstGeom prst="rect">
            <a:avLst/>
          </a:prstGeom>
          <a:noFill/>
        </p:spPr>
        <p:txBody>
          <a:bodyPr wrap="square" rtlCol="1">
            <a:spAutoFit/>
          </a:bodyPr>
          <a:lstStyle/>
          <a:p>
            <a:r>
              <a:rPr lang="fa-IR" sz="2000" b="1" dirty="0">
                <a:cs typeface="B Nazanin" panose="00000400000000000000" pitchFamily="2" charset="-78"/>
              </a:rPr>
              <a:t>سولفید هیدروژن</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1640" y="526443"/>
            <a:ext cx="2548732" cy="2111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4766047" y="2582388"/>
            <a:ext cx="4069119" cy="1631216"/>
          </a:xfrm>
          <a:prstGeom prst="rect">
            <a:avLst/>
          </a:prstGeom>
        </p:spPr>
        <p:txBody>
          <a:bodyPr wrap="square">
            <a:spAutoFit/>
          </a:bodyPr>
          <a:lstStyle/>
          <a:p>
            <a:r>
              <a:rPr lang="fa-IR" sz="2000" b="1" dirty="0">
                <a:solidFill>
                  <a:srgbClr val="006600"/>
                </a:solidFill>
                <a:cs typeface="B Nazanin" panose="00000400000000000000" pitchFamily="2" charset="-78"/>
              </a:rPr>
              <a:t>سولفید هیدروژن گاز تولید شده در طی هضم بی هوازی از مواد زیستی تخریب پذیر است که پس از استنشاق با آنزیم های موجود در جریان خون واکنش می دهد و باعث فلج ریوی و مرگ می شود</a:t>
            </a:r>
            <a:r>
              <a:rPr lang="fa-IR" sz="2000" dirty="0">
                <a:solidFill>
                  <a:srgbClr val="006600"/>
                </a:solidFill>
                <a:cs typeface="B Nazanin" panose="00000400000000000000" pitchFamily="2" charset="-78"/>
              </a:rPr>
              <a:t>.</a:t>
            </a:r>
          </a:p>
        </p:txBody>
      </p:sp>
      <p:sp>
        <p:nvSpPr>
          <p:cNvPr id="22" name="Folded Corner 21"/>
          <p:cNvSpPr/>
          <p:nvPr/>
        </p:nvSpPr>
        <p:spPr>
          <a:xfrm>
            <a:off x="2134215" y="2968620"/>
            <a:ext cx="2316979" cy="1531402"/>
          </a:xfrm>
          <a:prstGeom prst="foldedCorne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3" name="Rectangle 22"/>
          <p:cNvSpPr/>
          <p:nvPr/>
        </p:nvSpPr>
        <p:spPr>
          <a:xfrm>
            <a:off x="2039055" y="3118646"/>
            <a:ext cx="2275314" cy="1200329"/>
          </a:xfrm>
          <a:prstGeom prst="rect">
            <a:avLst/>
          </a:prstGeom>
        </p:spPr>
        <p:txBody>
          <a:bodyPr wrap="square">
            <a:spAutoFit/>
          </a:bodyPr>
          <a:lstStyle/>
          <a:p>
            <a:r>
              <a:rPr lang="fa-IR" b="1" dirty="0">
                <a:cs typeface="B Nazanin" panose="00000400000000000000" pitchFamily="2" charset="-78"/>
              </a:rPr>
              <a:t>گاز سولفید هیدروژن در تونل ها غالبا همراه آب های زیرزمینی وارد شده و در محیط پخش می شود.</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4011" y="4598613"/>
            <a:ext cx="4680520" cy="1781005"/>
          </a:xfrm>
          <a:prstGeom prst="rect">
            <a:avLst/>
          </a:prstGeom>
        </p:spPr>
      </p:pic>
      <p:sp>
        <p:nvSpPr>
          <p:cNvPr id="25" name="Rounded Rectangle 24">
            <a:hlinkClick r:id="rId9" action="ppaction://hlinksldjump"/>
          </p:cNvPr>
          <p:cNvSpPr/>
          <p:nvPr/>
        </p:nvSpPr>
        <p:spPr>
          <a:xfrm>
            <a:off x="232378" y="6165304"/>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تحقیقات پیشین</a:t>
            </a:r>
          </a:p>
        </p:txBody>
      </p:sp>
      <p:sp>
        <p:nvSpPr>
          <p:cNvPr id="26" name="Rounded Rectangle 25">
            <a:hlinkClick r:id="rId3" action="ppaction://hlinksldjump"/>
          </p:cNvPr>
          <p:cNvSpPr/>
          <p:nvPr/>
        </p:nvSpPr>
        <p:spPr>
          <a:xfrm>
            <a:off x="232378" y="4562561"/>
            <a:ext cx="1214446" cy="42862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400" dirty="0">
                <a:cs typeface="B Behnam " pitchFamily="2" charset="-78"/>
              </a:rPr>
              <a:t>فاز بندی</a:t>
            </a:r>
          </a:p>
        </p:txBody>
      </p:sp>
      <p:sp>
        <p:nvSpPr>
          <p:cNvPr id="27" name="Rectangle 26"/>
          <p:cNvSpPr/>
          <p:nvPr/>
        </p:nvSpPr>
        <p:spPr>
          <a:xfrm>
            <a:off x="6800607" y="357166"/>
            <a:ext cx="2088232" cy="800219"/>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4" name="TextBox 3"/>
          <p:cNvSpPr txBox="1"/>
          <p:nvPr/>
        </p:nvSpPr>
        <p:spPr>
          <a:xfrm>
            <a:off x="6751830" y="495665"/>
            <a:ext cx="1899552" cy="523220"/>
          </a:xfrm>
          <a:prstGeom prst="rect">
            <a:avLst/>
          </a:prstGeom>
          <a:noFill/>
        </p:spPr>
        <p:txBody>
          <a:bodyPr wrap="square" rtlCol="1">
            <a:spAutoFit/>
          </a:bodyPr>
          <a:lstStyle/>
          <a:p>
            <a:r>
              <a:rPr lang="fa-IR" sz="2800" b="1" dirty="0">
                <a:solidFill>
                  <a:schemeClr val="bg1"/>
                </a:solidFill>
                <a:cs typeface="B Nazanin" panose="00000400000000000000" pitchFamily="2" charset="-78"/>
              </a:rPr>
              <a:t>تعریف واژه</a:t>
            </a:r>
          </a:p>
        </p:txBody>
      </p:sp>
      <p:sp>
        <p:nvSpPr>
          <p:cNvPr id="5" name="TextBox 4"/>
          <p:cNvSpPr txBox="1"/>
          <p:nvPr/>
        </p:nvSpPr>
        <p:spPr>
          <a:xfrm>
            <a:off x="4991694" y="6395295"/>
            <a:ext cx="665153" cy="369332"/>
          </a:xfrm>
          <a:prstGeom prst="rect">
            <a:avLst/>
          </a:prstGeom>
          <a:noFill/>
        </p:spPr>
        <p:txBody>
          <a:bodyPr wrap="square" rtlCol="1">
            <a:spAutoFit/>
          </a:bodyPr>
          <a:lstStyle/>
          <a:p>
            <a:r>
              <a:rPr lang="en-US" dirty="0"/>
              <a:t>9</a:t>
            </a:r>
            <a:endParaRPr lang="fa-I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b2ee6592a72eabcf624bb843a7ced83d91096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3613</TotalTime>
  <Words>2384</Words>
  <Application>Microsoft Office PowerPoint</Application>
  <PresentationFormat>On-screen Show (4:3)</PresentationFormat>
  <Paragraphs>419</Paragraphs>
  <Slides>28</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Akram Iran System</vt:lpstr>
      <vt:lpstr>Arial</vt:lpstr>
      <vt:lpstr>B Behnam </vt:lpstr>
      <vt:lpstr>B Nazanin</vt:lpstr>
      <vt:lpstr>Bnazanin</vt:lpstr>
      <vt:lpstr>Calibri</vt:lpstr>
      <vt:lpstr>Calibri Light</vt:lpstr>
      <vt:lpstr>Cambria Math</vt:lpstr>
      <vt:lpstr>Times New Roman</vt:lpstr>
      <vt:lpstr>Urdu Typesetting</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فاز اول : جمع اوری اطلاعات </vt:lpstr>
      <vt:lpstr> فاز دوم : تهیه مواد و لوازم  </vt:lpstr>
      <vt:lpstr> فاز سوم : تهیه سویه های خالص باکتری </vt:lpstr>
      <vt:lpstr> فاز چهارم :تولید زیستی نانو ذرات نقره در باکتری </vt:lpstr>
      <vt:lpstr>فاز پنجم :اسپکتروفتومتری vis-UV</vt:lpstr>
      <vt:lpstr>فاز هفتم:تعیین میزان گرانروی و تخلخل بیوکامپوزیت</vt:lpstr>
      <vt:lpstr>PowerPoint Presentation</vt:lpstr>
      <vt:lpstr>PowerPoint Presentation</vt:lpstr>
      <vt:lpstr>PowerPoint Presentation</vt:lpstr>
      <vt:lpstr>PowerPoint Presentation</vt:lpstr>
      <vt:lpstr>جهت آزمون تست بیوسنسور ، ورودی گاز H2S با 5 غلظت 10 ، 20 ، 30 ، 40 و 50 میلی گرم بر متر مکعب در دما و رطوبت ثابت  نظر گرفته شد و در غلظت های مختلف اولین زمان تغییر رنگ بیوکامپوزیت ساخته شده ثبت شد. آزمایش با 3 بار تکرار در روزهای مختلف انجام گرفت و در زمان ثبت نتایج برای هر غلظت دما و رطوبت استفاده از دستگاه دماسنج و رطوبت سنج دیجیتالی اندازه گیری شد</vt:lpstr>
      <vt:lpstr>PowerPoint Presentation</vt:lpstr>
      <vt:lpstr>موانع کار</vt:lpstr>
      <vt:lpstr>PowerPoint Presentation</vt:lpstr>
      <vt:lpstr>                     منابع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Omid</dc:creator>
  <cp:lastModifiedBy>l e n o v o</cp:lastModifiedBy>
  <cp:revision>146</cp:revision>
  <dcterms:created xsi:type="dcterms:W3CDTF">2014-02-12T04:26:14Z</dcterms:created>
  <dcterms:modified xsi:type="dcterms:W3CDTF">2022-05-04T18:23:57Z</dcterms:modified>
</cp:coreProperties>
</file>